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96" r:id="rId2"/>
  </p:sldMasterIdLst>
  <p:notesMasterIdLst>
    <p:notesMasterId r:id="rId33"/>
  </p:notesMasterIdLst>
  <p:sldIdLst>
    <p:sldId id="256" r:id="rId3"/>
    <p:sldId id="257" r:id="rId4"/>
    <p:sldId id="258" r:id="rId5"/>
    <p:sldId id="259" r:id="rId6"/>
    <p:sldId id="269" r:id="rId7"/>
    <p:sldId id="284" r:id="rId8"/>
    <p:sldId id="290" r:id="rId9"/>
    <p:sldId id="292" r:id="rId10"/>
    <p:sldId id="270" r:id="rId11"/>
    <p:sldId id="280" r:id="rId12"/>
    <p:sldId id="293" r:id="rId13"/>
    <p:sldId id="294" r:id="rId14"/>
    <p:sldId id="275" r:id="rId15"/>
    <p:sldId id="283" r:id="rId16"/>
    <p:sldId id="281" r:id="rId17"/>
    <p:sldId id="282" r:id="rId18"/>
    <p:sldId id="274" r:id="rId19"/>
    <p:sldId id="279" r:id="rId20"/>
    <p:sldId id="285" r:id="rId21"/>
    <p:sldId id="286" r:id="rId22"/>
    <p:sldId id="276" r:id="rId23"/>
    <p:sldId id="277" r:id="rId24"/>
    <p:sldId id="273" r:id="rId25"/>
    <p:sldId id="264" r:id="rId26"/>
    <p:sldId id="266" r:id="rId27"/>
    <p:sldId id="268" r:id="rId28"/>
    <p:sldId id="287" r:id="rId29"/>
    <p:sldId id="288" r:id="rId30"/>
    <p:sldId id="289" r:id="rId31"/>
    <p:sldId id="295"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8" autoAdjust="0"/>
    <p:restoredTop sz="94660"/>
  </p:normalViewPr>
  <p:slideViewPr>
    <p:cSldViewPr snapToGrid="0">
      <p:cViewPr varScale="1">
        <p:scale>
          <a:sx n="77" d="100"/>
          <a:sy n="77" d="100"/>
        </p:scale>
        <p:origin x="126" y="7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0DA60-CAC9-407A-939D-FCD6B201E89E}" type="datetimeFigureOut">
              <a:rPr kumimoji="1" lang="ja-JP" altLang="en-US" smtClean="0"/>
              <a:t>2023/5/16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8AE94-483E-4899-81AA-212A9B6FBF3B}" type="slidenum">
              <a:rPr kumimoji="1" lang="ja-JP" altLang="en-US" smtClean="0"/>
              <a:t>‹#›</a:t>
            </a:fld>
            <a:endParaRPr kumimoji="1" lang="ja-JP" altLang="en-US"/>
          </a:p>
        </p:txBody>
      </p:sp>
    </p:spTree>
    <p:extLst>
      <p:ext uri="{BB962C8B-B14F-4D97-AF65-F5344CB8AC3E}">
        <p14:creationId xmlns:p14="http://schemas.microsoft.com/office/powerpoint/2010/main" val="36349512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AE18AADA-8EA8-487E-9186-98BA8601C7DC}"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109695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947DB20-6D80-448C-ACBB-D35C2ED968D4}"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3057046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C459F1F1-D5F3-4436-9C2E-CEC15675719D}"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746039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24E337D9-194C-4567-BF14-3CBF70C2391B}"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61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BCBF602-EACF-4FC4-9801-83D05E46DB61}"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1703219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6AC518A-9318-476D-AA67-8ED018EE9CA9}"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874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93C2623-7C4C-4D12-A288-733CC394B30F}" type="datetime1">
              <a:rPr kumimoji="1" lang="ja-JP" altLang="en-US" smtClean="0"/>
              <a:t>2023/5/16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160909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EDB01C1C-6B57-4741-89DA-532C1A4F65EA}" type="datetime1">
              <a:rPr kumimoji="1" lang="ja-JP" altLang="en-US" smtClean="0"/>
              <a:t>2023/5/16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3855873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1DD1032-D31C-4A29-87DC-80A81D395244}" type="datetime1">
              <a:rPr kumimoji="1" lang="ja-JP" altLang="en-US" smtClean="0"/>
              <a:t>2023/5/16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928745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B0C196A-3DC3-4BEA-8D43-717DC873BB66}" type="datetime1">
              <a:rPr kumimoji="1" lang="ja-JP" altLang="en-US" smtClean="0"/>
              <a:t>2023/5/16</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2604478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AE24DF0-504D-461F-BD37-CA9E91959D42}" type="datetime1">
              <a:rPr kumimoji="1" lang="ja-JP" altLang="en-US" smtClean="0"/>
              <a:t>2023/5/16</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3760006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1539FEC-F003-4209-B6CD-349C4105BAE9}"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454145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7A73B8F-540D-4851-9F36-B6FF804BC3F9}" type="datetime1">
              <a:rPr kumimoji="1" lang="ja-JP" altLang="en-US" smtClean="0"/>
              <a:t>2023/5/16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211438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4F6A477-14F6-468C-A509-8A4AFE5C8177}"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2436313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3DB9EBA-C20E-47A0-A98D-AC427069C871}"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2243358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7D43719-EB22-42B7-8775-BCC779CD0C7D}" type="datetime1">
              <a:rPr kumimoji="1" lang="ja-JP" altLang="en-US" smtClean="0"/>
              <a:t>2023/5/16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1171675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0858E73-4C7C-4193-8C8D-BB3CA6C4E38B}" type="datetime1">
              <a:rPr kumimoji="1" lang="ja-JP" altLang="en-US" smtClean="0"/>
              <a:t>2023/5/16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356512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3B3E6DD1-2A03-4812-9158-F78EA8D361EA}" type="datetime1">
              <a:rPr kumimoji="1" lang="ja-JP" altLang="en-US" smtClean="0"/>
              <a:t>2023/5/16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8024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4799577-1C8E-4153-A7F8-DDA3E33CC127}" type="datetime1">
              <a:rPr kumimoji="1" lang="ja-JP" altLang="en-US" smtClean="0"/>
              <a:t>2023/5/16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44857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19E68-DE4B-475E-A971-B243889AB213}" type="datetime1">
              <a:rPr kumimoji="1" lang="ja-JP" altLang="en-US" smtClean="0"/>
              <a:t>2023/5/16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1723414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8F02A0E-0F6B-44A7-ACDB-C04608B598A1}" type="datetime1">
              <a:rPr kumimoji="1" lang="ja-JP" altLang="en-US" smtClean="0"/>
              <a:t>2023/5/16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2102861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2D93DF1-9825-4D64-9849-63636F5F47C2}" type="datetime1">
              <a:rPr kumimoji="1" lang="ja-JP" altLang="en-US" smtClean="0"/>
              <a:t>2023/5/16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306349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4A6C223-953A-459D-B60F-E1EE4B1A9C19}" type="datetime1">
              <a:rPr kumimoji="1" lang="ja-JP" altLang="en-US" smtClean="0"/>
              <a:t>2023/5/16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D739B9B-5237-455E-AB6A-56E5BE0A0863}" type="slidenum">
              <a:rPr kumimoji="1" lang="ja-JP" altLang="en-US" smtClean="0"/>
              <a:t>‹#›</a:t>
            </a:fld>
            <a:endParaRPr kumimoji="1" lang="ja-JP" altLang="en-US"/>
          </a:p>
        </p:txBody>
      </p:sp>
    </p:spTree>
    <p:extLst>
      <p:ext uri="{BB962C8B-B14F-4D97-AF65-F5344CB8AC3E}">
        <p14:creationId xmlns:p14="http://schemas.microsoft.com/office/powerpoint/2010/main" val="35408345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E2BEB20-31B1-4F26-8D38-E37A5A81F54E}" type="datetime1">
              <a:rPr kumimoji="1" lang="ja-JP" altLang="en-US" smtClean="0"/>
              <a:t>2023/5/16</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D739B9B-5237-455E-AB6A-56E5BE0A0863}"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5555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056938" y="3319596"/>
            <a:ext cx="1600662" cy="1121884"/>
          </a:xfrm>
        </p:spPr>
        <p:txBody>
          <a:bodyPr>
            <a:normAutofit fontScale="90000"/>
          </a:bodyPr>
          <a:lstStyle/>
          <a:p>
            <a:pPr algn="l"/>
            <a:r>
              <a:rPr lang="en-US" altLang="ja-JP" b="1" dirty="0" smtClean="0"/>
              <a:t/>
            </a:r>
            <a:br>
              <a:rPr lang="en-US" altLang="ja-JP" b="1" dirty="0" smtClean="0"/>
            </a:br>
            <a:r>
              <a:rPr lang="en-US" altLang="ja-JP" b="1" dirty="0"/>
              <a:t/>
            </a:r>
            <a:br>
              <a:rPr lang="en-US" altLang="ja-JP" b="1" dirty="0"/>
            </a:br>
            <a:r>
              <a:rPr kumimoji="1" lang="en-US" altLang="ja-JP" b="1" dirty="0" smtClean="0"/>
              <a:t>KFC</a:t>
            </a:r>
            <a:endParaRPr kumimoji="1" lang="ja-JP" altLang="en-US" b="1" dirty="0"/>
          </a:p>
        </p:txBody>
      </p:sp>
      <p:sp>
        <p:nvSpPr>
          <p:cNvPr id="3" name="サブタイトル 2"/>
          <p:cNvSpPr>
            <a:spLocks noGrp="1"/>
          </p:cNvSpPr>
          <p:nvPr>
            <p:ph type="subTitle" idx="1"/>
          </p:nvPr>
        </p:nvSpPr>
        <p:spPr>
          <a:xfrm>
            <a:off x="1100051" y="4603256"/>
            <a:ext cx="1585999" cy="435319"/>
          </a:xfrm>
        </p:spPr>
        <p:txBody>
          <a:bodyPr>
            <a:noAutofit/>
          </a:bodyPr>
          <a:lstStyle/>
          <a:p>
            <a:pPr algn="l"/>
            <a:r>
              <a:rPr lang="ja-JP" altLang="en-US" sz="2200" b="1" dirty="0" smtClean="0"/>
              <a:t>メンバー</a:t>
            </a:r>
            <a:endParaRPr kumimoji="1" lang="ja-JP" altLang="en-US" sz="2200" b="1" dirty="0"/>
          </a:p>
        </p:txBody>
      </p:sp>
      <p:pic>
        <p:nvPicPr>
          <p:cNvPr id="6" name="図 5"/>
          <p:cNvPicPr>
            <a:picLocks noChangeAspect="1"/>
          </p:cNvPicPr>
          <p:nvPr/>
        </p:nvPicPr>
        <p:blipFill rotWithShape="1">
          <a:blip r:embed="rId2">
            <a:extLst>
              <a:ext uri="{BEBA8EAE-BF5A-486C-A8C5-ECC9F3942E4B}">
                <a14:imgProps xmlns:a14="http://schemas.microsoft.com/office/drawing/2010/main">
                  <a14:imgLayer r:embed="rId3">
                    <a14:imgEffect>
                      <a14:saturation sat="95000"/>
                    </a14:imgEffect>
                  </a14:imgLayer>
                </a14:imgProps>
              </a:ext>
              <a:ext uri="{28A0092B-C50C-407E-A947-70E740481C1C}">
                <a14:useLocalDpi xmlns:a14="http://schemas.microsoft.com/office/drawing/2010/main" val="0"/>
              </a:ext>
            </a:extLst>
          </a:blip>
          <a:srcRect l="-1958" t="-4182" r="-1875" b="-12486"/>
          <a:stretch/>
        </p:blipFill>
        <p:spPr>
          <a:xfrm>
            <a:off x="1332000" y="1101150"/>
            <a:ext cx="9602700" cy="1260000"/>
          </a:xfrm>
          <a:prstGeom prst="rect">
            <a:avLst/>
          </a:prstGeom>
          <a:solidFill>
            <a:schemeClr val="accent2"/>
          </a:solidFill>
          <a:ln>
            <a:noFill/>
          </a:ln>
          <a:effectLst>
            <a:outerShdw blurRad="177800" dist="63500" dir="1200000" algn="tl" rotWithShape="0">
              <a:srgbClr val="000000"/>
            </a:outerShdw>
          </a:effectLst>
        </p:spPr>
      </p:pic>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2000" y="3550853"/>
            <a:ext cx="724938" cy="659370"/>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0700" y="3569464"/>
            <a:ext cx="724938" cy="659370"/>
          </a:xfrm>
          <a:prstGeom prst="rect">
            <a:avLst/>
          </a:prstGeom>
        </p:spPr>
      </p:pic>
      <p:sp>
        <p:nvSpPr>
          <p:cNvPr id="16" name="サブタイトル 2"/>
          <p:cNvSpPr txBox="1">
            <a:spLocks/>
          </p:cNvSpPr>
          <p:nvPr/>
        </p:nvSpPr>
        <p:spPr>
          <a:xfrm>
            <a:off x="2715550" y="4603256"/>
            <a:ext cx="1677900" cy="14478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kumimoji="1"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9pPr>
          </a:lstStyle>
          <a:p>
            <a:r>
              <a:rPr lang="ja-JP" altLang="en-US" sz="2200" b="1" dirty="0" smtClean="0"/>
              <a:t>小畠 優香</a:t>
            </a:r>
            <a:endParaRPr lang="en-US" altLang="ja-JP" sz="2200" b="1" dirty="0"/>
          </a:p>
          <a:p>
            <a:r>
              <a:rPr lang="ja-JP" altLang="en-US" sz="2200" b="1" dirty="0" smtClean="0"/>
              <a:t>竹内 柊野</a:t>
            </a:r>
            <a:endParaRPr lang="en-US" altLang="ja-JP" sz="2200" b="1" dirty="0"/>
          </a:p>
          <a:p>
            <a:r>
              <a:rPr lang="ja-JP" altLang="en-US" sz="2200" b="1" dirty="0" smtClean="0"/>
              <a:t>藤本 祥恵</a:t>
            </a:r>
            <a:endParaRPr lang="ja-JP" altLang="en-US" sz="2200" b="1" dirty="0"/>
          </a:p>
        </p:txBody>
      </p:sp>
    </p:spTree>
    <p:extLst>
      <p:ext uri="{BB962C8B-B14F-4D97-AF65-F5344CB8AC3E}">
        <p14:creationId xmlns:p14="http://schemas.microsoft.com/office/powerpoint/2010/main" val="839809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565720" y="363254"/>
            <a:ext cx="2755725" cy="461665"/>
          </a:xfrm>
          <a:prstGeom prst="rect">
            <a:avLst/>
          </a:prstGeom>
          <a:noFill/>
        </p:spPr>
        <p:txBody>
          <a:bodyPr wrap="square" rtlCol="0">
            <a:spAutoFit/>
          </a:bodyPr>
          <a:lstStyle/>
          <a:p>
            <a:r>
              <a:rPr lang="ja-JP" altLang="en-US" sz="2400" b="1" dirty="0" smtClean="0"/>
              <a:t>会員</a:t>
            </a:r>
            <a:r>
              <a:rPr lang="ja-JP" altLang="en-US" sz="2000" b="1" dirty="0" smtClean="0"/>
              <a:t>マイページ</a:t>
            </a:r>
            <a:endParaRPr kumimoji="1" lang="ja-JP" altLang="en-US" sz="2000" b="1" dirty="0"/>
          </a:p>
        </p:txBody>
      </p:sp>
      <p:sp>
        <p:nvSpPr>
          <p:cNvPr id="5" name="テキスト ボックス 4"/>
          <p:cNvSpPr txBox="1"/>
          <p:nvPr/>
        </p:nvSpPr>
        <p:spPr>
          <a:xfrm>
            <a:off x="6331906" y="1119467"/>
            <a:ext cx="5223354" cy="646331"/>
          </a:xfrm>
          <a:prstGeom prst="rect">
            <a:avLst/>
          </a:prstGeom>
          <a:noFill/>
        </p:spPr>
        <p:txBody>
          <a:bodyPr wrap="square" rtlCol="0">
            <a:spAutoFit/>
          </a:bodyPr>
          <a:lstStyle/>
          <a:p>
            <a:r>
              <a:rPr lang="ja-JP" altLang="en-US" dirty="0"/>
              <a:t>会員</a:t>
            </a:r>
            <a:r>
              <a:rPr lang="ja-JP" altLang="en-US" dirty="0" smtClean="0"/>
              <a:t>の種類が</a:t>
            </a:r>
            <a:r>
              <a:rPr kumimoji="1" lang="ja-JP" altLang="en-US" dirty="0" smtClean="0"/>
              <a:t>里親希望者かブリーダーかによって</a:t>
            </a:r>
            <a:endParaRPr kumimoji="1" lang="en-US" altLang="ja-JP" dirty="0" smtClean="0"/>
          </a:p>
          <a:p>
            <a:r>
              <a:rPr kumimoji="1" lang="ja-JP" altLang="en-US" dirty="0" smtClean="0"/>
              <a:t>マイページの内容が異なる</a:t>
            </a:r>
            <a:endParaRPr kumimoji="1" lang="ja-JP" altLang="en-US" dirty="0"/>
          </a:p>
        </p:txBody>
      </p:sp>
      <p:sp>
        <p:nvSpPr>
          <p:cNvPr id="7" name="テキスト ボックス 6"/>
          <p:cNvSpPr txBox="1"/>
          <p:nvPr/>
        </p:nvSpPr>
        <p:spPr>
          <a:xfrm>
            <a:off x="6331906" y="2235712"/>
            <a:ext cx="4797469" cy="3724096"/>
          </a:xfrm>
          <a:prstGeom prst="rect">
            <a:avLst/>
          </a:prstGeom>
          <a:noFill/>
        </p:spPr>
        <p:txBody>
          <a:bodyPr wrap="square" rtlCol="0">
            <a:spAutoFit/>
          </a:bodyPr>
          <a:lstStyle/>
          <a:p>
            <a:r>
              <a:rPr lang="ja-JP" altLang="en-US" sz="2000" b="1" dirty="0" smtClean="0"/>
              <a:t>共通</a:t>
            </a:r>
            <a:endParaRPr lang="en-US" altLang="ja-JP" sz="2000" b="1" dirty="0" smtClean="0"/>
          </a:p>
          <a:p>
            <a:r>
              <a:rPr lang="ja-JP" altLang="en-US" dirty="0" smtClean="0"/>
              <a:t>・会員情報の表示</a:t>
            </a:r>
            <a:endParaRPr lang="en-US" altLang="ja-JP" dirty="0" smtClean="0"/>
          </a:p>
          <a:p>
            <a:r>
              <a:rPr lang="ja-JP" altLang="en-US" dirty="0" smtClean="0"/>
              <a:t>・</a:t>
            </a:r>
            <a:r>
              <a:rPr lang="ja-JP" altLang="en-US" dirty="0"/>
              <a:t>会員</a:t>
            </a:r>
            <a:r>
              <a:rPr kumimoji="1" lang="ja-JP" altLang="en-US" dirty="0" smtClean="0"/>
              <a:t>情報の変更</a:t>
            </a:r>
            <a:r>
              <a:rPr lang="ja-JP" altLang="en-US" dirty="0"/>
              <a:t>へのリンク</a:t>
            </a:r>
            <a:endParaRPr lang="en-US" altLang="ja-JP" dirty="0"/>
          </a:p>
          <a:p>
            <a:r>
              <a:rPr lang="ja-JP" altLang="en-US" dirty="0" smtClean="0"/>
              <a:t>・メッセージ一覧へのリンク</a:t>
            </a:r>
            <a:endParaRPr lang="en-US" altLang="ja-JP" dirty="0" smtClean="0"/>
          </a:p>
          <a:p>
            <a:r>
              <a:rPr kumimoji="1" lang="ja-JP" altLang="en-US" dirty="0" smtClean="0"/>
              <a:t>・退会ページへのリンク</a:t>
            </a:r>
            <a:endParaRPr kumimoji="1" lang="en-US" altLang="ja-JP" dirty="0" smtClean="0"/>
          </a:p>
          <a:p>
            <a:endParaRPr kumimoji="1" lang="en-US" altLang="ja-JP" dirty="0" smtClean="0"/>
          </a:p>
          <a:p>
            <a:r>
              <a:rPr lang="ja-JP" altLang="en-US" b="1" dirty="0"/>
              <a:t>里親</a:t>
            </a:r>
            <a:r>
              <a:rPr lang="ja-JP" altLang="en-US" b="1" dirty="0" smtClean="0"/>
              <a:t>希望者</a:t>
            </a:r>
            <a:endParaRPr lang="en-US" altLang="ja-JP" b="1" dirty="0" smtClean="0"/>
          </a:p>
          <a:p>
            <a:r>
              <a:rPr kumimoji="1" lang="ja-JP" altLang="en-US" dirty="0" smtClean="0"/>
              <a:t>・いい</a:t>
            </a:r>
            <a:r>
              <a:rPr kumimoji="1" lang="ja-JP" altLang="en-US" dirty="0" err="1" smtClean="0"/>
              <a:t>ね</a:t>
            </a:r>
            <a:r>
              <a:rPr kumimoji="1" lang="ja-JP" altLang="en-US" dirty="0" smtClean="0"/>
              <a:t>した犬猫の一覧表示</a:t>
            </a:r>
            <a:endParaRPr kumimoji="1" lang="en-US" altLang="ja-JP" dirty="0" smtClean="0"/>
          </a:p>
          <a:p>
            <a:endParaRPr lang="en-US" altLang="ja-JP" b="1" dirty="0" smtClean="0"/>
          </a:p>
          <a:p>
            <a:r>
              <a:rPr lang="ja-JP" altLang="en-US" b="1" dirty="0" smtClean="0"/>
              <a:t>ブリーダー</a:t>
            </a:r>
            <a:endParaRPr lang="en-US" altLang="ja-JP" b="1" dirty="0" smtClean="0"/>
          </a:p>
          <a:p>
            <a:r>
              <a:rPr kumimoji="1" lang="ja-JP" altLang="en-US" dirty="0" smtClean="0"/>
              <a:t>・里親に出す犬猫情報の登録</a:t>
            </a:r>
            <a:r>
              <a:rPr lang="ja-JP" altLang="en-US" dirty="0"/>
              <a:t>への</a:t>
            </a:r>
            <a:r>
              <a:rPr lang="ja-JP" altLang="en-US" dirty="0" smtClean="0"/>
              <a:t>リンク</a:t>
            </a:r>
            <a:endParaRPr kumimoji="1" lang="en-US" altLang="ja-JP" dirty="0" smtClean="0"/>
          </a:p>
          <a:p>
            <a:r>
              <a:rPr lang="ja-JP" altLang="en-US" dirty="0" smtClean="0"/>
              <a:t>・登録した犬猫の管理画面</a:t>
            </a:r>
            <a:r>
              <a:rPr lang="ja-JP" altLang="en-US" dirty="0"/>
              <a:t>へのリンク</a:t>
            </a:r>
            <a:endParaRPr lang="en-US" altLang="ja-JP" dirty="0"/>
          </a:p>
          <a:p>
            <a:endParaRPr kumimoji="1" lang="ja-JP" altLang="en-US" dirty="0"/>
          </a:p>
        </p:txBody>
      </p:sp>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514" t="11689" r="43377" b="4657"/>
          <a:stretch/>
        </p:blipFill>
        <p:spPr>
          <a:xfrm>
            <a:off x="125260" y="81233"/>
            <a:ext cx="5221473" cy="6227693"/>
          </a:xfrm>
          <a:prstGeom prst="rect">
            <a:avLst/>
          </a:prstGeom>
          <a:ln>
            <a:solidFill>
              <a:schemeClr val="bg1">
                <a:lumMod val="65000"/>
              </a:schemeClr>
            </a:solidFill>
          </a:ln>
        </p:spPr>
      </p:pic>
      <p:sp>
        <p:nvSpPr>
          <p:cNvPr id="8" name="テキスト ボックス 7"/>
          <p:cNvSpPr txBox="1"/>
          <p:nvPr/>
        </p:nvSpPr>
        <p:spPr>
          <a:xfrm>
            <a:off x="2031407" y="5148197"/>
            <a:ext cx="3519814" cy="369332"/>
          </a:xfrm>
          <a:prstGeom prst="rect">
            <a:avLst/>
          </a:prstGeom>
          <a:noFill/>
        </p:spPr>
        <p:txBody>
          <a:bodyPr wrap="square" rtlCol="0">
            <a:spAutoFit/>
          </a:bodyPr>
          <a:lstStyle/>
          <a:p>
            <a:r>
              <a:rPr lang="en-US" altLang="ja-JP" dirty="0"/>
              <a:t>※</a:t>
            </a:r>
            <a:r>
              <a:rPr lang="ja-JP" altLang="en-US" dirty="0" smtClean="0"/>
              <a:t>ブリーダー</a:t>
            </a:r>
            <a:r>
              <a:rPr kumimoji="1" lang="ja-JP" altLang="en-US" dirty="0" smtClean="0"/>
              <a:t>マイページ画面</a:t>
            </a:r>
            <a:endParaRPr kumimoji="1" lang="ja-JP" altLang="en-US" dirty="0"/>
          </a:p>
        </p:txBody>
      </p:sp>
      <p:sp>
        <p:nvSpPr>
          <p:cNvPr id="2" name="スライド番号プレースホルダー 1"/>
          <p:cNvSpPr>
            <a:spLocks noGrp="1"/>
          </p:cNvSpPr>
          <p:nvPr>
            <p:ph type="sldNum" sz="quarter" idx="12"/>
          </p:nvPr>
        </p:nvSpPr>
        <p:spPr/>
        <p:txBody>
          <a:bodyPr/>
          <a:lstStyle/>
          <a:p>
            <a:fld id="{8D739B9B-5237-455E-AB6A-56E5BE0A0863}" type="slidenum">
              <a:rPr kumimoji="1" lang="ja-JP" altLang="en-US" smtClean="0"/>
              <a:t>10</a:t>
            </a:fld>
            <a:endParaRPr kumimoji="1" lang="ja-JP" altLang="en-US"/>
          </a:p>
        </p:txBody>
      </p:sp>
    </p:spTree>
    <p:extLst>
      <p:ext uri="{BB962C8B-B14F-4D97-AF65-F5344CB8AC3E}">
        <p14:creationId xmlns:p14="http://schemas.microsoft.com/office/powerpoint/2010/main" val="3329797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01250" y="263047"/>
            <a:ext cx="2931091" cy="461665"/>
          </a:xfrm>
          <a:prstGeom prst="rect">
            <a:avLst/>
          </a:prstGeom>
          <a:noFill/>
        </p:spPr>
        <p:txBody>
          <a:bodyPr wrap="square" rtlCol="0">
            <a:spAutoFit/>
          </a:bodyPr>
          <a:lstStyle/>
          <a:p>
            <a:r>
              <a:rPr lang="ja-JP" altLang="en-US" sz="2400" b="1" dirty="0" smtClean="0"/>
              <a:t>会員情報の変更</a:t>
            </a:r>
            <a:endParaRPr kumimoji="1" lang="ja-JP" altLang="en-US" sz="2400" b="1" dirty="0"/>
          </a:p>
        </p:txBody>
      </p:sp>
      <p:pic>
        <p:nvPicPr>
          <p:cNvPr id="3" name="図 2"/>
          <p:cNvPicPr>
            <a:picLocks noChangeAspect="1"/>
          </p:cNvPicPr>
          <p:nvPr/>
        </p:nvPicPr>
        <p:blipFill>
          <a:blip r:embed="rId2"/>
          <a:stretch>
            <a:fillRect/>
          </a:stretch>
        </p:blipFill>
        <p:spPr>
          <a:xfrm>
            <a:off x="587829" y="839015"/>
            <a:ext cx="4312784" cy="5362385"/>
          </a:xfrm>
          <a:prstGeom prst="rect">
            <a:avLst/>
          </a:prstGeom>
          <a:ln>
            <a:solidFill>
              <a:schemeClr val="tx1"/>
            </a:solidFill>
          </a:ln>
        </p:spPr>
      </p:pic>
      <p:sp>
        <p:nvSpPr>
          <p:cNvPr id="15" name="テキスト ボックス 14"/>
          <p:cNvSpPr txBox="1"/>
          <p:nvPr/>
        </p:nvSpPr>
        <p:spPr>
          <a:xfrm>
            <a:off x="5429014" y="839015"/>
            <a:ext cx="5615224" cy="2893100"/>
          </a:xfrm>
          <a:prstGeom prst="rect">
            <a:avLst/>
          </a:prstGeom>
          <a:noFill/>
        </p:spPr>
        <p:txBody>
          <a:bodyPr wrap="square" rtlCol="0">
            <a:spAutoFit/>
          </a:bodyPr>
          <a:lstStyle/>
          <a:p>
            <a:r>
              <a:rPr lang="ja-JP" altLang="en-US" sz="2000" b="1" dirty="0"/>
              <a:t>登録</a:t>
            </a:r>
            <a:r>
              <a:rPr lang="ja-JP" altLang="en-US" sz="2000" b="1" dirty="0" smtClean="0"/>
              <a:t>情報の変更が可能です。</a:t>
            </a:r>
            <a:endParaRPr lang="en-US" altLang="ja-JP" sz="2000" b="1" dirty="0" smtClean="0"/>
          </a:p>
          <a:p>
            <a:endParaRPr lang="en-US" altLang="ja-JP" dirty="0" smtClean="0"/>
          </a:p>
          <a:p>
            <a:r>
              <a:rPr lang="ja-JP" altLang="en-US" dirty="0" smtClean="0"/>
              <a:t>マイページから変更ページへ移動できます。</a:t>
            </a:r>
            <a:endParaRPr lang="en-US" altLang="ja-JP" dirty="0" smtClean="0"/>
          </a:p>
          <a:p>
            <a:r>
              <a:rPr lang="ja-JP" altLang="en-US" dirty="0" smtClean="0"/>
              <a:t>変更の流れは、新規会員登録とほぼ同じです。</a:t>
            </a:r>
            <a:endParaRPr lang="en-US" altLang="ja-JP" dirty="0" smtClean="0"/>
          </a:p>
          <a:p>
            <a:r>
              <a:rPr lang="ja-JP" altLang="en-US" dirty="0" smtClean="0"/>
              <a:t>入力⇒確認⇒完了で、レコードを</a:t>
            </a:r>
            <a:r>
              <a:rPr lang="en-US" altLang="ja-JP" dirty="0" smtClean="0"/>
              <a:t>UPDATE</a:t>
            </a:r>
            <a:r>
              <a:rPr lang="ja-JP" altLang="en-US" dirty="0" smtClean="0"/>
              <a:t>します。</a:t>
            </a:r>
            <a:endParaRPr lang="en-US" altLang="ja-JP" dirty="0"/>
          </a:p>
          <a:p>
            <a:endParaRPr lang="en-US" altLang="ja-JP" dirty="0" smtClean="0"/>
          </a:p>
          <a:p>
            <a:r>
              <a:rPr lang="ja-JP" altLang="en-US" dirty="0" smtClean="0"/>
              <a:t>変更画面は、あらかじめ登録内容がフォームに入力されています。</a:t>
            </a:r>
            <a:endParaRPr lang="en-US" altLang="ja-JP" dirty="0" smtClean="0"/>
          </a:p>
          <a:p>
            <a:endParaRPr lang="en-US" altLang="ja-JP" dirty="0" smtClean="0"/>
          </a:p>
          <a:p>
            <a:r>
              <a:rPr lang="en-US" altLang="ja-JP" dirty="0" smtClean="0"/>
              <a:t>※</a:t>
            </a:r>
            <a:r>
              <a:rPr lang="ja-JP" altLang="en-US" dirty="0" smtClean="0"/>
              <a:t>里親</a:t>
            </a:r>
            <a:r>
              <a:rPr lang="en-US" altLang="ja-JP" dirty="0" smtClean="0"/>
              <a:t>or</a:t>
            </a:r>
            <a:r>
              <a:rPr lang="ja-JP" altLang="en-US" dirty="0" smtClean="0"/>
              <a:t>ブリーダーは、変更不可の仕様です。</a:t>
            </a:r>
            <a:endParaRPr lang="en-US" altLang="ja-JP" dirty="0" smtClean="0"/>
          </a:p>
        </p:txBody>
      </p:sp>
      <p:sp>
        <p:nvSpPr>
          <p:cNvPr id="4" name="スライド番号プレースホルダー 3"/>
          <p:cNvSpPr>
            <a:spLocks noGrp="1"/>
          </p:cNvSpPr>
          <p:nvPr>
            <p:ph type="sldNum" sz="quarter" idx="12"/>
          </p:nvPr>
        </p:nvSpPr>
        <p:spPr/>
        <p:txBody>
          <a:bodyPr/>
          <a:lstStyle/>
          <a:p>
            <a:fld id="{8D739B9B-5237-455E-AB6A-56E5BE0A0863}" type="slidenum">
              <a:rPr kumimoji="1" lang="ja-JP" altLang="en-US" smtClean="0"/>
              <a:t>11</a:t>
            </a:fld>
            <a:endParaRPr kumimoji="1" lang="ja-JP" altLang="en-US"/>
          </a:p>
        </p:txBody>
      </p:sp>
    </p:spTree>
    <p:extLst>
      <p:ext uri="{BB962C8B-B14F-4D97-AF65-F5344CB8AC3E}">
        <p14:creationId xmlns:p14="http://schemas.microsoft.com/office/powerpoint/2010/main" val="274347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01250" y="263047"/>
            <a:ext cx="2931091" cy="461665"/>
          </a:xfrm>
          <a:prstGeom prst="rect">
            <a:avLst/>
          </a:prstGeom>
          <a:noFill/>
        </p:spPr>
        <p:txBody>
          <a:bodyPr wrap="square" rtlCol="0">
            <a:spAutoFit/>
          </a:bodyPr>
          <a:lstStyle/>
          <a:p>
            <a:r>
              <a:rPr lang="ja-JP" altLang="en-US" sz="2400" b="1" dirty="0"/>
              <a:t>退会ページ</a:t>
            </a:r>
            <a:endParaRPr kumimoji="1" lang="ja-JP" altLang="en-US" sz="2400" b="1" dirty="0"/>
          </a:p>
        </p:txBody>
      </p:sp>
      <p:sp>
        <p:nvSpPr>
          <p:cNvPr id="12" name="テキスト ボックス 11"/>
          <p:cNvSpPr txBox="1"/>
          <p:nvPr/>
        </p:nvSpPr>
        <p:spPr>
          <a:xfrm>
            <a:off x="6078054" y="839013"/>
            <a:ext cx="4826177" cy="369332"/>
          </a:xfrm>
          <a:prstGeom prst="rect">
            <a:avLst/>
          </a:prstGeom>
          <a:noFill/>
        </p:spPr>
        <p:txBody>
          <a:bodyPr wrap="square" rtlCol="0">
            <a:spAutoFit/>
          </a:bodyPr>
          <a:lstStyle/>
          <a:p>
            <a:r>
              <a:rPr lang="ja-JP" altLang="en-US" b="1" dirty="0" smtClean="0"/>
              <a:t>退会するボタンでデータ削除となります。</a:t>
            </a:r>
            <a:endParaRPr lang="en-US" altLang="ja-JP" b="1" dirty="0" smtClean="0"/>
          </a:p>
        </p:txBody>
      </p:sp>
      <p:sp>
        <p:nvSpPr>
          <p:cNvPr id="13" name="テキスト ボックス 12"/>
          <p:cNvSpPr txBox="1"/>
          <p:nvPr/>
        </p:nvSpPr>
        <p:spPr>
          <a:xfrm>
            <a:off x="601250" y="839013"/>
            <a:ext cx="4707080" cy="369332"/>
          </a:xfrm>
          <a:prstGeom prst="rect">
            <a:avLst/>
          </a:prstGeom>
          <a:noFill/>
        </p:spPr>
        <p:txBody>
          <a:bodyPr wrap="square" rtlCol="0">
            <a:spAutoFit/>
          </a:bodyPr>
          <a:lstStyle/>
          <a:p>
            <a:r>
              <a:rPr lang="ja-JP" altLang="en-US" b="1" dirty="0"/>
              <a:t>退会</a:t>
            </a:r>
            <a:r>
              <a:rPr lang="ja-JP" altLang="en-US" b="1" dirty="0" smtClean="0"/>
              <a:t>はマイページのページ下から可能</a:t>
            </a:r>
            <a:endParaRPr lang="en-US" altLang="ja-JP" b="1" dirty="0" smtClean="0"/>
          </a:p>
        </p:txBody>
      </p:sp>
      <p:pic>
        <p:nvPicPr>
          <p:cNvPr id="4" name="図 3"/>
          <p:cNvPicPr>
            <a:picLocks noChangeAspect="1"/>
          </p:cNvPicPr>
          <p:nvPr/>
        </p:nvPicPr>
        <p:blipFill>
          <a:blip r:embed="rId2"/>
          <a:stretch>
            <a:fillRect/>
          </a:stretch>
        </p:blipFill>
        <p:spPr>
          <a:xfrm>
            <a:off x="6149495" y="1311583"/>
            <a:ext cx="5100966" cy="4285117"/>
          </a:xfrm>
          <a:prstGeom prst="rect">
            <a:avLst/>
          </a:prstGeom>
          <a:ln>
            <a:solidFill>
              <a:schemeClr val="tx1"/>
            </a:solidFill>
          </a:ln>
        </p:spPr>
      </p:pic>
      <p:sp>
        <p:nvSpPr>
          <p:cNvPr id="7" name="右矢印 6"/>
          <p:cNvSpPr/>
          <p:nvPr/>
        </p:nvSpPr>
        <p:spPr>
          <a:xfrm>
            <a:off x="4972575" y="3045335"/>
            <a:ext cx="742950" cy="5143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08928" y="1279008"/>
            <a:ext cx="3829678" cy="4878905"/>
          </a:xfrm>
          <a:prstGeom prst="rect">
            <a:avLst/>
          </a:prstGeom>
          <a:ln>
            <a:solidFill>
              <a:schemeClr val="tx1"/>
            </a:solidFill>
          </a:ln>
        </p:spPr>
      </p:pic>
      <p:sp>
        <p:nvSpPr>
          <p:cNvPr id="10" name="正方形/長方形 9"/>
          <p:cNvSpPr/>
          <p:nvPr/>
        </p:nvSpPr>
        <p:spPr>
          <a:xfrm>
            <a:off x="601250" y="5596701"/>
            <a:ext cx="998950" cy="631876"/>
          </a:xfrm>
          <a:prstGeom prst="rect">
            <a:avLst/>
          </a:prstGeom>
          <a:noFill/>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9" name="テキスト ボックス 18"/>
          <p:cNvSpPr txBox="1"/>
          <p:nvPr/>
        </p:nvSpPr>
        <p:spPr>
          <a:xfrm>
            <a:off x="6078053" y="5754702"/>
            <a:ext cx="5508521" cy="369332"/>
          </a:xfrm>
          <a:prstGeom prst="rect">
            <a:avLst/>
          </a:prstGeom>
          <a:noFill/>
        </p:spPr>
        <p:txBody>
          <a:bodyPr wrap="square" rtlCol="0">
            <a:spAutoFit/>
          </a:bodyPr>
          <a:lstStyle/>
          <a:p>
            <a:r>
              <a:rPr lang="en-US" altLang="ja-JP" dirty="0" smtClean="0"/>
              <a:t>※</a:t>
            </a:r>
            <a:r>
              <a:rPr lang="ja-JP" altLang="en-US" dirty="0" smtClean="0"/>
              <a:t>「</a:t>
            </a:r>
            <a:r>
              <a:rPr lang="en-US" altLang="ja-JP" dirty="0" smtClean="0"/>
              <a:t>user</a:t>
            </a:r>
            <a:r>
              <a:rPr lang="ja-JP" altLang="en-US" dirty="0" smtClean="0"/>
              <a:t>」テーブルから対象者のレコードを</a:t>
            </a:r>
            <a:r>
              <a:rPr lang="en-US" altLang="ja-JP" dirty="0" smtClean="0"/>
              <a:t>DELETE</a:t>
            </a:r>
            <a:endParaRPr kumimoji="1" lang="ja-JP" altLang="en-US" dirty="0"/>
          </a:p>
        </p:txBody>
      </p:sp>
      <p:sp>
        <p:nvSpPr>
          <p:cNvPr id="3" name="スライド番号プレースホルダー 2"/>
          <p:cNvSpPr>
            <a:spLocks noGrp="1"/>
          </p:cNvSpPr>
          <p:nvPr>
            <p:ph type="sldNum" sz="quarter" idx="12"/>
          </p:nvPr>
        </p:nvSpPr>
        <p:spPr/>
        <p:txBody>
          <a:bodyPr/>
          <a:lstStyle/>
          <a:p>
            <a:fld id="{8D739B9B-5237-455E-AB6A-56E5BE0A0863}" type="slidenum">
              <a:rPr kumimoji="1" lang="ja-JP" altLang="en-US" smtClean="0"/>
              <a:t>12</a:t>
            </a:fld>
            <a:endParaRPr kumimoji="1" lang="ja-JP" altLang="en-US"/>
          </a:p>
        </p:txBody>
      </p:sp>
    </p:spTree>
    <p:extLst>
      <p:ext uri="{BB962C8B-B14F-4D97-AF65-F5344CB8AC3E}">
        <p14:creationId xmlns:p14="http://schemas.microsoft.com/office/powerpoint/2010/main" val="344611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15590" r="14448"/>
          <a:stretch/>
        </p:blipFill>
        <p:spPr>
          <a:xfrm>
            <a:off x="5576045" y="34365"/>
            <a:ext cx="6598024" cy="6287246"/>
          </a:xfrm>
          <a:prstGeom prst="rect">
            <a:avLst/>
          </a:prstGeom>
        </p:spPr>
      </p:pic>
      <p:sp>
        <p:nvSpPr>
          <p:cNvPr id="2" name="タイトル 1"/>
          <p:cNvSpPr>
            <a:spLocks noGrp="1"/>
          </p:cNvSpPr>
          <p:nvPr>
            <p:ph type="title" idx="4294967295"/>
          </p:nvPr>
        </p:nvSpPr>
        <p:spPr>
          <a:xfrm>
            <a:off x="1362634" y="2282731"/>
            <a:ext cx="4554071" cy="1790513"/>
          </a:xfrm>
        </p:spPr>
        <p:txBody>
          <a:bodyPr>
            <a:normAutofit fontScale="90000"/>
          </a:bodyPr>
          <a:lstStyle/>
          <a:p>
            <a:pPr>
              <a:lnSpc>
                <a:spcPct val="120000"/>
              </a:lnSpc>
            </a:pPr>
            <a:r>
              <a:rPr lang="ja-JP" altLang="en-US" b="1" dirty="0"/>
              <a:t>犬猫</a:t>
            </a:r>
            <a:r>
              <a:rPr lang="ja-JP" altLang="en-US" b="1" dirty="0" smtClean="0"/>
              <a:t>登録</a:t>
            </a:r>
            <a:r>
              <a:rPr lang="en-US" altLang="ja-JP" b="1" dirty="0" smtClean="0"/>
              <a:t/>
            </a:r>
            <a:br>
              <a:rPr lang="en-US" altLang="ja-JP" b="1" dirty="0" smtClean="0"/>
            </a:br>
            <a:r>
              <a:rPr lang="ja-JP" altLang="en-US" b="1" dirty="0"/>
              <a:t>犬猫管理画面</a:t>
            </a:r>
            <a:endParaRPr kumimoji="1" lang="ja-JP" altLang="en-US" b="1" dirty="0"/>
          </a:p>
        </p:txBody>
      </p:sp>
      <p:sp>
        <p:nvSpPr>
          <p:cNvPr id="4" name="スライド番号プレースホルダー 3"/>
          <p:cNvSpPr>
            <a:spLocks noGrp="1"/>
          </p:cNvSpPr>
          <p:nvPr>
            <p:ph type="sldNum" sz="quarter" idx="12"/>
          </p:nvPr>
        </p:nvSpPr>
        <p:spPr/>
        <p:txBody>
          <a:bodyPr/>
          <a:lstStyle/>
          <a:p>
            <a:fld id="{8D739B9B-5237-455E-AB6A-56E5BE0A0863}" type="slidenum">
              <a:rPr kumimoji="1" lang="ja-JP" altLang="en-US" smtClean="0"/>
              <a:t>13</a:t>
            </a:fld>
            <a:endParaRPr kumimoji="1" lang="ja-JP" altLang="en-US"/>
          </a:p>
        </p:txBody>
      </p:sp>
    </p:spTree>
    <p:extLst>
      <p:ext uri="{BB962C8B-B14F-4D97-AF65-F5344CB8AC3E}">
        <p14:creationId xmlns:p14="http://schemas.microsoft.com/office/powerpoint/2010/main" val="967642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6162805" y="288099"/>
            <a:ext cx="4546948" cy="400110"/>
          </a:xfrm>
          <a:prstGeom prst="rect">
            <a:avLst/>
          </a:prstGeom>
          <a:noFill/>
        </p:spPr>
        <p:txBody>
          <a:bodyPr wrap="square" rtlCol="0">
            <a:spAutoFit/>
          </a:bodyPr>
          <a:lstStyle/>
          <a:p>
            <a:pPr algn="ctr"/>
            <a:r>
              <a:rPr kumimoji="1" lang="ja-JP" altLang="en-US" sz="2000" b="1" dirty="0" smtClean="0"/>
              <a:t>犬猫情報の登録・</a:t>
            </a:r>
            <a:r>
              <a:rPr lang="ja-JP" altLang="en-US" sz="2000" b="1" dirty="0" smtClean="0"/>
              <a:t>管理</a:t>
            </a:r>
            <a:endParaRPr kumimoji="1" lang="ja-JP" altLang="en-US" sz="2000" b="1" dirty="0"/>
          </a:p>
        </p:txBody>
      </p:sp>
      <p:sp>
        <p:nvSpPr>
          <p:cNvPr id="4" name="下矢印 3"/>
          <p:cNvSpPr/>
          <p:nvPr/>
        </p:nvSpPr>
        <p:spPr>
          <a:xfrm rot="6328541">
            <a:off x="6166152" y="1858494"/>
            <a:ext cx="569676" cy="715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871811" y="4484316"/>
            <a:ext cx="4634362" cy="646331"/>
          </a:xfrm>
          <a:prstGeom prst="rect">
            <a:avLst/>
          </a:prstGeom>
          <a:noFill/>
        </p:spPr>
        <p:txBody>
          <a:bodyPr wrap="square" rtlCol="0">
            <a:spAutoFit/>
          </a:bodyPr>
          <a:lstStyle/>
          <a:p>
            <a:r>
              <a:rPr kumimoji="1" lang="ja-JP" altLang="en-US" dirty="0" smtClean="0"/>
              <a:t>ブリーダーマイページから</a:t>
            </a:r>
            <a:endParaRPr kumimoji="1" lang="en-US" altLang="ja-JP" dirty="0" smtClean="0"/>
          </a:p>
          <a:p>
            <a:r>
              <a:rPr lang="ja-JP" altLang="en-US" dirty="0" smtClean="0"/>
              <a:t>登録・管理ページに飛ぶことができます</a:t>
            </a:r>
            <a:endParaRPr kumimoji="1" lang="ja-JP" altLang="en-US" dirty="0"/>
          </a:p>
        </p:txBody>
      </p:sp>
      <p:pic>
        <p:nvPicPr>
          <p:cNvPr id="10" name="図 9"/>
          <p:cNvPicPr>
            <a:picLocks noChangeAspect="1"/>
          </p:cNvPicPr>
          <p:nvPr/>
        </p:nvPicPr>
        <p:blipFill rotWithShape="1">
          <a:blip r:embed="rId2"/>
          <a:srcRect l="205" t="11376" r="39076" b="6560"/>
          <a:stretch/>
        </p:blipFill>
        <p:spPr>
          <a:xfrm>
            <a:off x="197017" y="288099"/>
            <a:ext cx="5514508" cy="5962389"/>
          </a:xfrm>
          <a:prstGeom prst="rect">
            <a:avLst/>
          </a:prstGeom>
          <a:ln>
            <a:solidFill>
              <a:schemeClr val="bg1">
                <a:lumMod val="65000"/>
              </a:schemeClr>
            </a:solidFill>
          </a:ln>
        </p:spPr>
      </p:pic>
      <p:pic>
        <p:nvPicPr>
          <p:cNvPr id="11" name="図 10"/>
          <p:cNvPicPr>
            <a:picLocks noChangeAspect="1"/>
          </p:cNvPicPr>
          <p:nvPr/>
        </p:nvPicPr>
        <p:blipFill rotWithShape="1">
          <a:blip r:embed="rId3"/>
          <a:srcRect l="40171" t="31121" r="39073" b="50354"/>
          <a:stretch/>
        </p:blipFill>
        <p:spPr>
          <a:xfrm>
            <a:off x="7077721" y="1241890"/>
            <a:ext cx="3765775" cy="2688745"/>
          </a:xfrm>
          <a:prstGeom prst="rect">
            <a:avLst/>
          </a:prstGeom>
        </p:spPr>
      </p:pic>
      <p:sp>
        <p:nvSpPr>
          <p:cNvPr id="2" name="スライド番号プレースホルダー 1"/>
          <p:cNvSpPr>
            <a:spLocks noGrp="1"/>
          </p:cNvSpPr>
          <p:nvPr>
            <p:ph type="sldNum" sz="quarter" idx="12"/>
          </p:nvPr>
        </p:nvSpPr>
        <p:spPr/>
        <p:txBody>
          <a:bodyPr/>
          <a:lstStyle/>
          <a:p>
            <a:fld id="{8D739B9B-5237-455E-AB6A-56E5BE0A0863}" type="slidenum">
              <a:rPr kumimoji="1" lang="ja-JP" altLang="en-US" smtClean="0"/>
              <a:t>14</a:t>
            </a:fld>
            <a:endParaRPr kumimoji="1" lang="ja-JP" altLang="en-US"/>
          </a:p>
        </p:txBody>
      </p:sp>
    </p:spTree>
    <p:extLst>
      <p:ext uri="{BB962C8B-B14F-4D97-AF65-F5344CB8AC3E}">
        <p14:creationId xmlns:p14="http://schemas.microsoft.com/office/powerpoint/2010/main" val="219579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7816240" y="586427"/>
            <a:ext cx="3106455" cy="400110"/>
          </a:xfrm>
          <a:prstGeom prst="rect">
            <a:avLst/>
          </a:prstGeom>
          <a:noFill/>
        </p:spPr>
        <p:txBody>
          <a:bodyPr wrap="square" rtlCol="0">
            <a:spAutoFit/>
          </a:bodyPr>
          <a:lstStyle/>
          <a:p>
            <a:pPr algn="ctr"/>
            <a:r>
              <a:rPr kumimoji="1" lang="ja-JP" altLang="en-US" sz="2000" b="1" dirty="0" smtClean="0"/>
              <a:t>犬猫登録</a:t>
            </a:r>
            <a:endParaRPr kumimoji="1" lang="ja-JP" altLang="en-US" sz="2000" b="1" dirty="0"/>
          </a:p>
        </p:txBody>
      </p:sp>
      <p:sp>
        <p:nvSpPr>
          <p:cNvPr id="7" name="テキスト ボックス 6"/>
          <p:cNvSpPr txBox="1"/>
          <p:nvPr/>
        </p:nvSpPr>
        <p:spPr>
          <a:xfrm>
            <a:off x="7039626" y="1179439"/>
            <a:ext cx="4659681" cy="1200329"/>
          </a:xfrm>
          <a:prstGeom prst="rect">
            <a:avLst/>
          </a:prstGeom>
          <a:noFill/>
        </p:spPr>
        <p:txBody>
          <a:bodyPr wrap="square" rtlCol="0">
            <a:spAutoFit/>
          </a:bodyPr>
          <a:lstStyle/>
          <a:p>
            <a:r>
              <a:rPr kumimoji="1" lang="ja-JP" altLang="en-US" dirty="0" smtClean="0"/>
              <a:t>入力フォームから必要事項を入力し、登録を</a:t>
            </a:r>
            <a:r>
              <a:rPr lang="ja-JP" altLang="en-US" dirty="0" smtClean="0"/>
              <a:t>行います。</a:t>
            </a:r>
            <a:endParaRPr lang="en-US" altLang="ja-JP" dirty="0" smtClean="0"/>
          </a:p>
          <a:p>
            <a:r>
              <a:rPr kumimoji="1" lang="ja-JP" altLang="en-US" dirty="0"/>
              <a:t>同時</a:t>
            </a:r>
            <a:r>
              <a:rPr kumimoji="1" lang="ja-JP" altLang="en-US" dirty="0" smtClean="0"/>
              <a:t>にデータベースの犬猫情報を登録しているテーブルにレコードが挿入されます。</a:t>
            </a:r>
            <a:endParaRPr kumimoji="1" lang="ja-JP" altLang="en-US" dirty="0"/>
          </a:p>
        </p:txBody>
      </p:sp>
      <p:sp>
        <p:nvSpPr>
          <p:cNvPr id="8" name="下矢印 7"/>
          <p:cNvSpPr/>
          <p:nvPr/>
        </p:nvSpPr>
        <p:spPr>
          <a:xfrm>
            <a:off x="9068843" y="2849670"/>
            <a:ext cx="626302" cy="613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814160" y="3926908"/>
            <a:ext cx="5248402" cy="1477328"/>
          </a:xfrm>
          <a:prstGeom prst="rect">
            <a:avLst/>
          </a:prstGeom>
          <a:noFill/>
        </p:spPr>
        <p:txBody>
          <a:bodyPr wrap="square" rtlCol="0">
            <a:spAutoFit/>
          </a:bodyPr>
          <a:lstStyle/>
          <a:p>
            <a:r>
              <a:rPr kumimoji="1" lang="ja-JP" altLang="en-US" dirty="0" smtClean="0"/>
              <a:t>追加されたレコードをもとに</a:t>
            </a:r>
            <a:endParaRPr kumimoji="1" lang="en-US" altLang="ja-JP" dirty="0" smtClean="0"/>
          </a:p>
          <a:p>
            <a:endParaRPr kumimoji="1" lang="en-US" altLang="ja-JP" dirty="0" smtClean="0"/>
          </a:p>
          <a:p>
            <a:r>
              <a:rPr kumimoji="1" lang="ja-JP" altLang="en-US" dirty="0" smtClean="0"/>
              <a:t>・里親募集ページに登録した情報が掲載</a:t>
            </a:r>
            <a:endParaRPr kumimoji="1" lang="en-US" altLang="ja-JP" dirty="0" smtClean="0"/>
          </a:p>
          <a:p>
            <a:endParaRPr kumimoji="1" lang="en-US" altLang="ja-JP" dirty="0" smtClean="0"/>
          </a:p>
          <a:p>
            <a:r>
              <a:rPr lang="ja-JP" altLang="en-US" dirty="0" smtClean="0"/>
              <a:t>・犬猫管理画面から登録情報の修正・削除が可能</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41" y="282514"/>
            <a:ext cx="6467606" cy="5748085"/>
          </a:xfrm>
          <a:prstGeom prst="rect">
            <a:avLst/>
          </a:prstGeom>
          <a:ln>
            <a:solidFill>
              <a:schemeClr val="bg1">
                <a:lumMod val="65000"/>
              </a:schemeClr>
            </a:solidFill>
          </a:ln>
        </p:spPr>
      </p:pic>
      <p:sp>
        <p:nvSpPr>
          <p:cNvPr id="2" name="スライド番号プレースホルダー 1"/>
          <p:cNvSpPr>
            <a:spLocks noGrp="1"/>
          </p:cNvSpPr>
          <p:nvPr>
            <p:ph type="sldNum" sz="quarter" idx="12"/>
          </p:nvPr>
        </p:nvSpPr>
        <p:spPr/>
        <p:txBody>
          <a:bodyPr/>
          <a:lstStyle/>
          <a:p>
            <a:fld id="{8D739B9B-5237-455E-AB6A-56E5BE0A0863}" type="slidenum">
              <a:rPr kumimoji="1" lang="ja-JP" altLang="en-US" smtClean="0"/>
              <a:t>15</a:t>
            </a:fld>
            <a:endParaRPr kumimoji="1" lang="ja-JP" altLang="en-US"/>
          </a:p>
        </p:txBody>
      </p:sp>
    </p:spTree>
    <p:extLst>
      <p:ext uri="{BB962C8B-B14F-4D97-AF65-F5344CB8AC3E}">
        <p14:creationId xmlns:p14="http://schemas.microsoft.com/office/powerpoint/2010/main" val="1280936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50938" y="263047"/>
            <a:ext cx="2617940" cy="400110"/>
          </a:xfrm>
          <a:prstGeom prst="rect">
            <a:avLst/>
          </a:prstGeom>
          <a:noFill/>
        </p:spPr>
        <p:txBody>
          <a:bodyPr wrap="square" rtlCol="0">
            <a:spAutoFit/>
          </a:bodyPr>
          <a:lstStyle/>
          <a:p>
            <a:pPr algn="ctr"/>
            <a:r>
              <a:rPr kumimoji="1" lang="ja-JP" altLang="en-US" sz="2000" b="1" dirty="0" smtClean="0"/>
              <a:t>犬猫管理画面</a:t>
            </a:r>
            <a:endParaRPr kumimoji="1" lang="ja-JP" altLang="en-US" sz="2000" b="1" dirty="0"/>
          </a:p>
        </p:txBody>
      </p:sp>
      <p:sp>
        <p:nvSpPr>
          <p:cNvPr id="5" name="テキスト ボックス 4"/>
          <p:cNvSpPr txBox="1"/>
          <p:nvPr/>
        </p:nvSpPr>
        <p:spPr>
          <a:xfrm>
            <a:off x="7465512" y="382557"/>
            <a:ext cx="4183693" cy="923330"/>
          </a:xfrm>
          <a:prstGeom prst="rect">
            <a:avLst/>
          </a:prstGeom>
          <a:noFill/>
        </p:spPr>
        <p:txBody>
          <a:bodyPr wrap="square" rtlCol="0">
            <a:spAutoFit/>
          </a:bodyPr>
          <a:lstStyle/>
          <a:p>
            <a:r>
              <a:rPr kumimoji="1" lang="ja-JP" altLang="en-US" dirty="0" smtClean="0"/>
              <a:t>ブリーダーマイページから犬猫管理画面へ進むと、登録されている犬猫が一覧表示されています。</a:t>
            </a:r>
            <a:endParaRPr kumimoji="1" lang="ja-JP" altLang="en-US" dirty="0"/>
          </a:p>
        </p:txBody>
      </p:sp>
      <p:sp>
        <p:nvSpPr>
          <p:cNvPr id="7" name="テキスト ボックス 6"/>
          <p:cNvSpPr txBox="1"/>
          <p:nvPr/>
        </p:nvSpPr>
        <p:spPr>
          <a:xfrm>
            <a:off x="7891396" y="4986443"/>
            <a:ext cx="3156559" cy="1200329"/>
          </a:xfrm>
          <a:prstGeom prst="rect">
            <a:avLst/>
          </a:prstGeom>
          <a:noFill/>
        </p:spPr>
        <p:txBody>
          <a:bodyPr wrap="square" rtlCol="0">
            <a:spAutoFit/>
          </a:bodyPr>
          <a:lstStyle/>
          <a:p>
            <a:r>
              <a:rPr kumimoji="1" lang="ja-JP" altLang="en-US" dirty="0" smtClean="0"/>
              <a:t>・掲載ページの確認</a:t>
            </a:r>
            <a:endParaRPr kumimoji="1" lang="en-US" altLang="ja-JP" dirty="0" smtClean="0"/>
          </a:p>
          <a:p>
            <a:r>
              <a:rPr lang="ja-JP" altLang="en-US" dirty="0" smtClean="0"/>
              <a:t>・登録</a:t>
            </a:r>
            <a:r>
              <a:rPr lang="ja-JP" altLang="en-US" dirty="0"/>
              <a:t>情報</a:t>
            </a:r>
            <a:r>
              <a:rPr lang="ja-JP" altLang="en-US" dirty="0" smtClean="0"/>
              <a:t>の修正</a:t>
            </a:r>
            <a:endParaRPr lang="en-US" altLang="ja-JP" dirty="0" smtClean="0"/>
          </a:p>
          <a:p>
            <a:r>
              <a:rPr kumimoji="1" lang="ja-JP" altLang="en-US" dirty="0" smtClean="0"/>
              <a:t>・登録情報の削除</a:t>
            </a:r>
            <a:endParaRPr kumimoji="1" lang="en-US" altLang="ja-JP" dirty="0" smtClean="0"/>
          </a:p>
          <a:p>
            <a:r>
              <a:rPr lang="ja-JP" altLang="en-US" dirty="0" smtClean="0"/>
              <a:t>　が可能です。</a:t>
            </a:r>
            <a:endParaRPr kumimoji="1" lang="ja-JP" altLang="en-US" dirty="0"/>
          </a:p>
        </p:txBody>
      </p:sp>
      <p:pic>
        <p:nvPicPr>
          <p:cNvPr id="9" name="図 8"/>
          <p:cNvPicPr>
            <a:picLocks noChangeAspect="1"/>
          </p:cNvPicPr>
          <p:nvPr/>
        </p:nvPicPr>
        <p:blipFill rotWithShape="1">
          <a:blip r:embed="rId2"/>
          <a:srcRect t="10220" r="1780" b="5918"/>
          <a:stretch/>
        </p:blipFill>
        <p:spPr>
          <a:xfrm>
            <a:off x="110816" y="788417"/>
            <a:ext cx="7024608" cy="4798191"/>
          </a:xfrm>
          <a:prstGeom prst="rect">
            <a:avLst/>
          </a:prstGeom>
          <a:ln>
            <a:solidFill>
              <a:schemeClr val="bg1">
                <a:lumMod val="65000"/>
              </a:schemeClr>
            </a:solidFill>
          </a:ln>
        </p:spPr>
      </p:pic>
      <p:pic>
        <p:nvPicPr>
          <p:cNvPr id="11" name="図 10"/>
          <p:cNvPicPr>
            <a:picLocks noChangeAspect="1"/>
          </p:cNvPicPr>
          <p:nvPr/>
        </p:nvPicPr>
        <p:blipFill rotWithShape="1">
          <a:blip r:embed="rId3"/>
          <a:srcRect l="1028" t="33594" r="74521" b="33401"/>
          <a:stretch/>
        </p:blipFill>
        <p:spPr>
          <a:xfrm>
            <a:off x="7891396" y="1305887"/>
            <a:ext cx="3331923" cy="3597916"/>
          </a:xfrm>
          <a:prstGeom prst="rect">
            <a:avLst/>
          </a:prstGeom>
        </p:spPr>
      </p:pic>
      <p:sp>
        <p:nvSpPr>
          <p:cNvPr id="3" name="スライド番号プレースホルダー 2"/>
          <p:cNvSpPr>
            <a:spLocks noGrp="1"/>
          </p:cNvSpPr>
          <p:nvPr>
            <p:ph type="sldNum" sz="quarter" idx="12"/>
          </p:nvPr>
        </p:nvSpPr>
        <p:spPr/>
        <p:txBody>
          <a:bodyPr/>
          <a:lstStyle/>
          <a:p>
            <a:fld id="{8D739B9B-5237-455E-AB6A-56E5BE0A0863}" type="slidenum">
              <a:rPr kumimoji="1" lang="ja-JP" altLang="en-US" smtClean="0"/>
              <a:t>16</a:t>
            </a:fld>
            <a:endParaRPr kumimoji="1" lang="ja-JP" altLang="en-US"/>
          </a:p>
        </p:txBody>
      </p:sp>
    </p:spTree>
    <p:extLst>
      <p:ext uri="{BB962C8B-B14F-4D97-AF65-F5344CB8AC3E}">
        <p14:creationId xmlns:p14="http://schemas.microsoft.com/office/powerpoint/2010/main" val="61959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r="33025"/>
          <a:stretch/>
        </p:blipFill>
        <p:spPr>
          <a:xfrm>
            <a:off x="4632888" y="0"/>
            <a:ext cx="7546586" cy="6338170"/>
          </a:xfrm>
          <a:prstGeom prst="rect">
            <a:avLst/>
          </a:prstGeom>
        </p:spPr>
      </p:pic>
      <p:sp>
        <p:nvSpPr>
          <p:cNvPr id="2" name="タイトル 1"/>
          <p:cNvSpPr>
            <a:spLocks noGrp="1"/>
          </p:cNvSpPr>
          <p:nvPr>
            <p:ph type="title" idx="4294967295"/>
          </p:nvPr>
        </p:nvSpPr>
        <p:spPr>
          <a:xfrm>
            <a:off x="1362634" y="2282731"/>
            <a:ext cx="4554071" cy="1790513"/>
          </a:xfrm>
        </p:spPr>
        <p:txBody>
          <a:bodyPr>
            <a:normAutofit fontScale="90000"/>
          </a:bodyPr>
          <a:lstStyle/>
          <a:p>
            <a:pPr>
              <a:lnSpc>
                <a:spcPct val="120000"/>
              </a:lnSpc>
            </a:pPr>
            <a:r>
              <a:rPr lang="ja-JP" altLang="en-US" b="1" dirty="0"/>
              <a:t>里親</a:t>
            </a:r>
            <a:r>
              <a:rPr lang="ja-JP" altLang="en-US" b="1" dirty="0" smtClean="0"/>
              <a:t>募集</a:t>
            </a:r>
            <a:r>
              <a:rPr lang="en-US" altLang="ja-JP" b="1" dirty="0" smtClean="0"/>
              <a:t/>
            </a:r>
            <a:br>
              <a:rPr lang="en-US" altLang="ja-JP" b="1" dirty="0" smtClean="0"/>
            </a:br>
            <a:r>
              <a:rPr lang="ja-JP" altLang="en-US" b="1" dirty="0" smtClean="0"/>
              <a:t>いい</a:t>
            </a:r>
            <a:r>
              <a:rPr lang="ja-JP" altLang="en-US" b="1" dirty="0" err="1"/>
              <a:t>ね</a:t>
            </a:r>
            <a:r>
              <a:rPr lang="ja-JP" altLang="en-US" b="1" dirty="0"/>
              <a:t>機能</a:t>
            </a:r>
            <a:endParaRPr kumimoji="1" lang="ja-JP" altLang="en-US" b="1" dirty="0"/>
          </a:p>
        </p:txBody>
      </p:sp>
      <p:sp>
        <p:nvSpPr>
          <p:cNvPr id="3" name="スライド番号プレースホルダー 2"/>
          <p:cNvSpPr>
            <a:spLocks noGrp="1"/>
          </p:cNvSpPr>
          <p:nvPr>
            <p:ph type="sldNum" sz="quarter" idx="12"/>
          </p:nvPr>
        </p:nvSpPr>
        <p:spPr/>
        <p:txBody>
          <a:bodyPr/>
          <a:lstStyle/>
          <a:p>
            <a:fld id="{8D739B9B-5237-455E-AB6A-56E5BE0A0863}" type="slidenum">
              <a:rPr kumimoji="1" lang="ja-JP" altLang="en-US" smtClean="0"/>
              <a:t>17</a:t>
            </a:fld>
            <a:endParaRPr kumimoji="1" lang="ja-JP" altLang="en-US"/>
          </a:p>
        </p:txBody>
      </p:sp>
    </p:spTree>
    <p:extLst>
      <p:ext uri="{BB962C8B-B14F-4D97-AF65-F5344CB8AC3E}">
        <p14:creationId xmlns:p14="http://schemas.microsoft.com/office/powerpoint/2010/main" val="35257332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extLst>
              <a:ext uri="{28A0092B-C50C-407E-A947-70E740481C1C}">
                <a14:useLocalDpi xmlns:a14="http://schemas.microsoft.com/office/drawing/2010/main" val="0"/>
              </a:ext>
            </a:extLst>
          </a:blip>
          <a:srcRect b="9889"/>
          <a:stretch/>
        </p:blipFill>
        <p:spPr>
          <a:xfrm>
            <a:off x="228601" y="649610"/>
            <a:ext cx="5798613" cy="3837977"/>
          </a:xfrm>
          <a:prstGeom prst="rect">
            <a:avLst/>
          </a:prstGeom>
          <a:ln>
            <a:solidFill>
              <a:schemeClr val="tx1"/>
            </a:solidFill>
          </a:ln>
        </p:spPr>
      </p:pic>
      <p:sp>
        <p:nvSpPr>
          <p:cNvPr id="4" name="テキスト ボックス 3"/>
          <p:cNvSpPr txBox="1"/>
          <p:nvPr/>
        </p:nvSpPr>
        <p:spPr>
          <a:xfrm>
            <a:off x="228601" y="177083"/>
            <a:ext cx="11772899" cy="400110"/>
          </a:xfrm>
          <a:prstGeom prst="rect">
            <a:avLst/>
          </a:prstGeom>
          <a:noFill/>
        </p:spPr>
        <p:txBody>
          <a:bodyPr wrap="square" rtlCol="0">
            <a:spAutoFit/>
          </a:bodyPr>
          <a:lstStyle/>
          <a:p>
            <a:r>
              <a:rPr lang="ja-JP" altLang="en-US" sz="2000" b="1" dirty="0"/>
              <a:t>里親</a:t>
            </a:r>
            <a:r>
              <a:rPr lang="ja-JP" altLang="en-US" sz="2000" b="1" dirty="0" smtClean="0"/>
              <a:t>募集</a:t>
            </a:r>
            <a:r>
              <a:rPr lang="ja-JP" altLang="en-US" sz="2000" b="1" dirty="0"/>
              <a:t>ペ</a:t>
            </a:r>
            <a:r>
              <a:rPr lang="ja-JP" altLang="en-US" sz="2000" b="1" dirty="0" smtClean="0"/>
              <a:t>ージ</a:t>
            </a:r>
            <a:endParaRPr lang="en-US" altLang="ja-JP" sz="2000" b="1" dirty="0" smtClean="0"/>
          </a:p>
        </p:txBody>
      </p:sp>
      <p:sp>
        <p:nvSpPr>
          <p:cNvPr id="8" name="テキスト ボックス 7"/>
          <p:cNvSpPr txBox="1"/>
          <p:nvPr/>
        </p:nvSpPr>
        <p:spPr>
          <a:xfrm>
            <a:off x="6096000" y="677745"/>
            <a:ext cx="5642083" cy="1631216"/>
          </a:xfrm>
          <a:prstGeom prst="rect">
            <a:avLst/>
          </a:prstGeom>
          <a:noFill/>
        </p:spPr>
        <p:txBody>
          <a:bodyPr wrap="square" rtlCol="0">
            <a:spAutoFit/>
          </a:bodyPr>
          <a:lstStyle/>
          <a:p>
            <a:r>
              <a:rPr kumimoji="1" lang="ja-JP" altLang="en-US" sz="2000" dirty="0" smtClean="0"/>
              <a:t>・里親募集ページでは、登録されている犬猫の</a:t>
            </a:r>
            <a:endParaRPr kumimoji="1" lang="en-US" altLang="ja-JP" sz="2000" dirty="0" smtClean="0"/>
          </a:p>
          <a:p>
            <a:r>
              <a:rPr lang="ja-JP" altLang="en-US" sz="2000" dirty="0"/>
              <a:t>　</a:t>
            </a:r>
            <a:r>
              <a:rPr kumimoji="1" lang="ja-JP" altLang="en-US" sz="2000" dirty="0" smtClean="0"/>
              <a:t>中から動物の種類、募集対象地域、動物の</a:t>
            </a:r>
            <a:r>
              <a:rPr kumimoji="1" lang="ja-JP" altLang="en-US" sz="2000" dirty="0" err="1" smtClean="0"/>
              <a:t>い</a:t>
            </a:r>
            <a:endParaRPr lang="en-US" altLang="ja-JP" sz="2000" dirty="0"/>
          </a:p>
          <a:p>
            <a:r>
              <a:rPr lang="ja-JP" altLang="en-US" sz="2000" dirty="0"/>
              <a:t>　</a:t>
            </a:r>
            <a:r>
              <a:rPr kumimoji="1" lang="ja-JP" altLang="en-US" sz="2000" dirty="0" err="1" smtClean="0"/>
              <a:t>る</a:t>
            </a:r>
            <a:r>
              <a:rPr kumimoji="1" lang="ja-JP" altLang="en-US" sz="2000" dirty="0" smtClean="0"/>
              <a:t>地域</a:t>
            </a:r>
            <a:r>
              <a:rPr lang="ja-JP" altLang="en-US" sz="2000" dirty="0" smtClean="0"/>
              <a:t>、キーワードを指定して</a:t>
            </a:r>
            <a:r>
              <a:rPr lang="en-US" altLang="ja-JP" sz="2000" dirty="0" smtClean="0"/>
              <a:t>animal</a:t>
            </a:r>
            <a:r>
              <a:rPr lang="ja-JP" altLang="en-US" sz="2000" dirty="0" smtClean="0"/>
              <a:t>テーブ</a:t>
            </a:r>
            <a:endParaRPr lang="en-US" altLang="ja-JP" sz="2000" dirty="0" smtClean="0"/>
          </a:p>
          <a:p>
            <a:r>
              <a:rPr lang="ja-JP" altLang="en-US" sz="2000" dirty="0" smtClean="0"/>
              <a:t>　ルから条件に合致したデータを取り出して表</a:t>
            </a:r>
            <a:endParaRPr lang="en-US" altLang="ja-JP" sz="2000" dirty="0" smtClean="0"/>
          </a:p>
          <a:p>
            <a:r>
              <a:rPr lang="ja-JP" altLang="en-US" sz="2000" dirty="0" smtClean="0"/>
              <a:t>　示しています。</a:t>
            </a:r>
            <a:endParaRPr lang="en-US" altLang="ja-JP" sz="2000" dirty="0"/>
          </a:p>
        </p:txBody>
      </p:sp>
      <p:sp>
        <p:nvSpPr>
          <p:cNvPr id="9" name="テキスト ボックス 8"/>
          <p:cNvSpPr txBox="1"/>
          <p:nvPr/>
        </p:nvSpPr>
        <p:spPr>
          <a:xfrm>
            <a:off x="6115050" y="2437649"/>
            <a:ext cx="5642083" cy="1015663"/>
          </a:xfrm>
          <a:prstGeom prst="rect">
            <a:avLst/>
          </a:prstGeom>
          <a:noFill/>
        </p:spPr>
        <p:txBody>
          <a:bodyPr wrap="square" rtlCol="0">
            <a:spAutoFit/>
          </a:bodyPr>
          <a:lstStyle/>
          <a:p>
            <a:r>
              <a:rPr lang="ja-JP" altLang="en-US" sz="2000" dirty="0" smtClean="0"/>
              <a:t>・里親申し込みをしたい動物を選択して、アン</a:t>
            </a:r>
            <a:endParaRPr lang="en-US" altLang="ja-JP" sz="2000" dirty="0" smtClean="0"/>
          </a:p>
          <a:p>
            <a:r>
              <a:rPr lang="ja-JP" altLang="en-US" sz="2000" dirty="0" smtClean="0"/>
              <a:t>　ケートや同意事項を入力して里親申し込みを</a:t>
            </a:r>
            <a:endParaRPr lang="en-US" altLang="ja-JP" sz="2000" dirty="0" smtClean="0"/>
          </a:p>
          <a:p>
            <a:r>
              <a:rPr lang="ja-JP" altLang="en-US" sz="2000" dirty="0" smtClean="0"/>
              <a:t>　完了させてください。</a:t>
            </a:r>
            <a:endParaRPr lang="en-US" altLang="ja-JP" sz="2000" dirty="0"/>
          </a:p>
        </p:txBody>
      </p:sp>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t="31659" b="14826"/>
          <a:stretch/>
        </p:blipFill>
        <p:spPr>
          <a:xfrm>
            <a:off x="228601" y="5050185"/>
            <a:ext cx="5798613" cy="1181686"/>
          </a:xfrm>
          <a:prstGeom prst="rect">
            <a:avLst/>
          </a:prstGeom>
          <a:ln>
            <a:solidFill>
              <a:schemeClr val="tx1"/>
            </a:solidFill>
          </a:ln>
        </p:spPr>
      </p:pic>
      <p:sp>
        <p:nvSpPr>
          <p:cNvPr id="7" name="テキスト ボックス 6"/>
          <p:cNvSpPr txBox="1"/>
          <p:nvPr/>
        </p:nvSpPr>
        <p:spPr>
          <a:xfrm>
            <a:off x="6115049" y="3582000"/>
            <a:ext cx="5642083" cy="1015663"/>
          </a:xfrm>
          <a:prstGeom prst="rect">
            <a:avLst/>
          </a:prstGeom>
          <a:noFill/>
        </p:spPr>
        <p:txBody>
          <a:bodyPr wrap="square" rtlCol="0">
            <a:spAutoFit/>
          </a:bodyPr>
          <a:lstStyle/>
          <a:p>
            <a:r>
              <a:rPr lang="ja-JP" altLang="en-US" sz="2000" dirty="0" smtClean="0"/>
              <a:t>・申し込みが完了すると、里親申し込みをした　</a:t>
            </a:r>
            <a:endParaRPr lang="en-US" altLang="ja-JP" sz="2000" dirty="0" smtClean="0"/>
          </a:p>
          <a:p>
            <a:r>
              <a:rPr lang="ja-JP" altLang="en-US" sz="2000" dirty="0"/>
              <a:t>　</a:t>
            </a:r>
            <a:r>
              <a:rPr lang="ja-JP" altLang="en-US" sz="2000" dirty="0" smtClean="0"/>
              <a:t>動物を掲載しているブリーダーとメッセージ</a:t>
            </a:r>
            <a:endParaRPr lang="en-US" altLang="ja-JP" sz="2000" dirty="0" smtClean="0"/>
          </a:p>
          <a:p>
            <a:r>
              <a:rPr lang="ja-JP" altLang="en-US" sz="2000" dirty="0" smtClean="0"/>
              <a:t>　のやり取りができるようになります。</a:t>
            </a:r>
            <a:endParaRPr lang="en-US" altLang="ja-JP" sz="2000" dirty="0" smtClean="0"/>
          </a:p>
        </p:txBody>
      </p:sp>
      <p:sp>
        <p:nvSpPr>
          <p:cNvPr id="16" name="テキスト ボックス 15"/>
          <p:cNvSpPr txBox="1"/>
          <p:nvPr/>
        </p:nvSpPr>
        <p:spPr>
          <a:xfrm>
            <a:off x="140764" y="4596967"/>
            <a:ext cx="11772899" cy="400110"/>
          </a:xfrm>
          <a:prstGeom prst="rect">
            <a:avLst/>
          </a:prstGeom>
          <a:noFill/>
        </p:spPr>
        <p:txBody>
          <a:bodyPr wrap="square" rtlCol="0">
            <a:spAutoFit/>
          </a:bodyPr>
          <a:lstStyle/>
          <a:p>
            <a:r>
              <a:rPr lang="ja-JP" altLang="en-US" sz="2000" b="1" dirty="0" smtClean="0"/>
              <a:t>里親申込完了ページ</a:t>
            </a:r>
            <a:endParaRPr lang="en-US" altLang="ja-JP" sz="2000" b="1" dirty="0" smtClean="0"/>
          </a:p>
        </p:txBody>
      </p:sp>
      <p:sp>
        <p:nvSpPr>
          <p:cNvPr id="5" name="スライド番号プレースホルダー 4"/>
          <p:cNvSpPr>
            <a:spLocks noGrp="1"/>
          </p:cNvSpPr>
          <p:nvPr>
            <p:ph type="sldNum" sz="quarter" idx="12"/>
          </p:nvPr>
        </p:nvSpPr>
        <p:spPr/>
        <p:txBody>
          <a:bodyPr/>
          <a:lstStyle/>
          <a:p>
            <a:fld id="{8D739B9B-5237-455E-AB6A-56E5BE0A0863}" type="slidenum">
              <a:rPr kumimoji="1" lang="ja-JP" altLang="en-US" smtClean="0"/>
              <a:t>18</a:t>
            </a:fld>
            <a:endParaRPr kumimoji="1" lang="ja-JP" altLang="en-US"/>
          </a:p>
        </p:txBody>
      </p:sp>
    </p:spTree>
    <p:extLst>
      <p:ext uri="{BB962C8B-B14F-4D97-AF65-F5344CB8AC3E}">
        <p14:creationId xmlns:p14="http://schemas.microsoft.com/office/powerpoint/2010/main" val="36542432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00833" y="150313"/>
            <a:ext cx="2192055" cy="400110"/>
          </a:xfrm>
          <a:prstGeom prst="rect">
            <a:avLst/>
          </a:prstGeom>
          <a:noFill/>
        </p:spPr>
        <p:txBody>
          <a:bodyPr wrap="square" rtlCol="0">
            <a:spAutoFit/>
          </a:bodyPr>
          <a:lstStyle/>
          <a:p>
            <a:pPr algn="ctr"/>
            <a:r>
              <a:rPr lang="ja-JP" altLang="en-US" sz="2000" b="1" dirty="0"/>
              <a:t>いい</a:t>
            </a:r>
            <a:r>
              <a:rPr lang="ja-JP" altLang="en-US" sz="2000" b="1" dirty="0" err="1" smtClean="0"/>
              <a:t>ね</a:t>
            </a:r>
            <a:r>
              <a:rPr lang="ja-JP" altLang="en-US" sz="2000" b="1" dirty="0" smtClean="0"/>
              <a:t>機能</a:t>
            </a:r>
            <a:endParaRPr kumimoji="1" lang="ja-JP" altLang="en-US" sz="2000" b="1"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511" t="11689" r="40018" b="15971"/>
          <a:stretch/>
        </p:blipFill>
        <p:spPr>
          <a:xfrm>
            <a:off x="118995" y="550423"/>
            <a:ext cx="5921910" cy="5762696"/>
          </a:xfrm>
          <a:prstGeom prst="rect">
            <a:avLst/>
          </a:prstGeom>
        </p:spPr>
      </p:pic>
      <p:sp>
        <p:nvSpPr>
          <p:cNvPr id="4" name="テキスト ボックス 3"/>
          <p:cNvSpPr txBox="1"/>
          <p:nvPr/>
        </p:nvSpPr>
        <p:spPr>
          <a:xfrm>
            <a:off x="6638794" y="676405"/>
            <a:ext cx="5035463" cy="1200329"/>
          </a:xfrm>
          <a:prstGeom prst="rect">
            <a:avLst/>
          </a:prstGeom>
          <a:noFill/>
        </p:spPr>
        <p:txBody>
          <a:bodyPr wrap="square" rtlCol="0">
            <a:spAutoFit/>
          </a:bodyPr>
          <a:lstStyle/>
          <a:p>
            <a:r>
              <a:rPr kumimoji="1" lang="ja-JP" altLang="en-US" dirty="0" smtClean="0"/>
              <a:t>里親募集ページから犬猫を選択すると、詳細ページに遷移します。</a:t>
            </a:r>
            <a:endParaRPr kumimoji="1" lang="en-US" altLang="ja-JP" dirty="0" smtClean="0"/>
          </a:p>
          <a:p>
            <a:r>
              <a:rPr lang="ja-JP" altLang="en-US" dirty="0"/>
              <a:t>右上</a:t>
            </a:r>
            <a:r>
              <a:rPr lang="ja-JP" altLang="en-US" dirty="0" smtClean="0"/>
              <a:t>のいいねボタンからお気に入りの犬猫をいいね登録することができます。</a:t>
            </a:r>
            <a:endParaRPr kumimoji="1" lang="ja-JP" altLang="en-US" dirty="0"/>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50796" t="36164" r="19413" b="57808"/>
          <a:stretch/>
        </p:blipFill>
        <p:spPr>
          <a:xfrm>
            <a:off x="6438601" y="4964314"/>
            <a:ext cx="5085116" cy="733134"/>
          </a:xfrm>
          <a:prstGeom prst="rect">
            <a:avLst/>
          </a:prstGeom>
        </p:spPr>
      </p:pic>
      <p:sp>
        <p:nvSpPr>
          <p:cNvPr id="6" name="テキスト ボックス 5"/>
          <p:cNvSpPr txBox="1"/>
          <p:nvPr/>
        </p:nvSpPr>
        <p:spPr>
          <a:xfrm>
            <a:off x="6438601" y="2730013"/>
            <a:ext cx="4809545" cy="1477328"/>
          </a:xfrm>
          <a:prstGeom prst="rect">
            <a:avLst/>
          </a:prstGeom>
          <a:noFill/>
        </p:spPr>
        <p:txBody>
          <a:bodyPr wrap="square" rtlCol="0">
            <a:spAutoFit/>
          </a:bodyPr>
          <a:lstStyle/>
          <a:p>
            <a:r>
              <a:rPr lang="ja-JP" altLang="en-US" dirty="0"/>
              <a:t>いい</a:t>
            </a:r>
            <a:r>
              <a:rPr lang="ja-JP" altLang="en-US" dirty="0" smtClean="0"/>
              <a:t>ねを押すと、</a:t>
            </a:r>
            <a:r>
              <a:rPr lang="en-US" altLang="ja-JP" dirty="0" smtClean="0"/>
              <a:t>DB</a:t>
            </a:r>
            <a:r>
              <a:rPr lang="ja-JP" altLang="en-US" dirty="0" smtClean="0"/>
              <a:t>のいいね管理テーブルにレコードが追加されます。</a:t>
            </a:r>
            <a:endParaRPr lang="en-US" altLang="ja-JP" dirty="0" smtClean="0"/>
          </a:p>
          <a:p>
            <a:r>
              <a:rPr kumimoji="1" lang="ja-JP" altLang="en-US" dirty="0" smtClean="0"/>
              <a:t>再度押した際に</a:t>
            </a:r>
            <a:r>
              <a:rPr lang="ja-JP" altLang="en-US" dirty="0" smtClean="0"/>
              <a:t>同じ掲載</a:t>
            </a:r>
            <a:r>
              <a:rPr lang="en-US" altLang="ja-JP" dirty="0" smtClean="0"/>
              <a:t>ID</a:t>
            </a:r>
            <a:r>
              <a:rPr lang="ja-JP" altLang="en-US" dirty="0" smtClean="0"/>
              <a:t>とユーザー</a:t>
            </a:r>
            <a:r>
              <a:rPr lang="en-US" altLang="ja-JP" dirty="0" smtClean="0"/>
              <a:t>ID</a:t>
            </a:r>
          </a:p>
          <a:p>
            <a:r>
              <a:rPr kumimoji="1" lang="ja-JP" altLang="en-US" dirty="0" smtClean="0"/>
              <a:t>の組み合わせのレコードが存在すれば削除、なければ追加されるようになっています。</a:t>
            </a:r>
            <a:endParaRPr kumimoji="1" lang="ja-JP" altLang="en-US" dirty="0"/>
          </a:p>
        </p:txBody>
      </p:sp>
      <p:sp>
        <p:nvSpPr>
          <p:cNvPr id="9" name="テキスト ボックス 8"/>
          <p:cNvSpPr txBox="1"/>
          <p:nvPr/>
        </p:nvSpPr>
        <p:spPr>
          <a:xfrm>
            <a:off x="8016653" y="2203210"/>
            <a:ext cx="1929009" cy="369332"/>
          </a:xfrm>
          <a:prstGeom prst="rect">
            <a:avLst/>
          </a:prstGeom>
          <a:noFill/>
        </p:spPr>
        <p:txBody>
          <a:bodyPr wrap="square" rtlCol="0">
            <a:spAutoFit/>
          </a:bodyPr>
          <a:lstStyle/>
          <a:p>
            <a:r>
              <a:rPr kumimoji="1" lang="ja-JP" altLang="en-US" b="1" dirty="0" smtClean="0"/>
              <a:t>データベース</a:t>
            </a:r>
            <a:endParaRPr kumimoji="1" lang="ja-JP" altLang="en-US" b="1" dirty="0"/>
          </a:p>
        </p:txBody>
      </p:sp>
      <p:sp>
        <p:nvSpPr>
          <p:cNvPr id="10" name="下矢印 9"/>
          <p:cNvSpPr/>
          <p:nvPr/>
        </p:nvSpPr>
        <p:spPr>
          <a:xfrm rot="5176225">
            <a:off x="6209389" y="1175400"/>
            <a:ext cx="260921" cy="494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1" name="表 10"/>
          <p:cNvGraphicFramePr>
            <a:graphicFrameLocks noGrp="1"/>
          </p:cNvGraphicFramePr>
          <p:nvPr>
            <p:extLst>
              <p:ext uri="{D42A27DB-BD31-4B8C-83A1-F6EECF244321}">
                <p14:modId xmlns:p14="http://schemas.microsoft.com/office/powerpoint/2010/main" val="1251893834"/>
              </p:ext>
            </p:extLst>
          </p:nvPr>
        </p:nvGraphicFramePr>
        <p:xfrm>
          <a:off x="6363331" y="4385723"/>
          <a:ext cx="5235655" cy="541972"/>
        </p:xfrm>
        <a:graphic>
          <a:graphicData uri="http://schemas.openxmlformats.org/drawingml/2006/table">
            <a:tbl>
              <a:tblPr firstRow="1" bandRow="1">
                <a:tableStyleId>{5C22544A-7EE6-4342-B048-85BDC9FD1C3A}</a:tableStyleId>
              </a:tblPr>
              <a:tblGrid>
                <a:gridCol w="1390166">
                  <a:extLst>
                    <a:ext uri="{9D8B030D-6E8A-4147-A177-3AD203B41FA5}">
                      <a16:colId xmlns:a16="http://schemas.microsoft.com/office/drawing/2014/main" val="3089042681"/>
                    </a:ext>
                  </a:extLst>
                </a:gridCol>
                <a:gridCol w="1327759">
                  <a:extLst>
                    <a:ext uri="{9D8B030D-6E8A-4147-A177-3AD203B41FA5}">
                      <a16:colId xmlns:a16="http://schemas.microsoft.com/office/drawing/2014/main" val="429119607"/>
                    </a:ext>
                  </a:extLst>
                </a:gridCol>
                <a:gridCol w="2517730">
                  <a:extLst>
                    <a:ext uri="{9D8B030D-6E8A-4147-A177-3AD203B41FA5}">
                      <a16:colId xmlns:a16="http://schemas.microsoft.com/office/drawing/2014/main" val="3770875004"/>
                    </a:ext>
                  </a:extLst>
                </a:gridCol>
              </a:tblGrid>
              <a:tr h="541972">
                <a:tc>
                  <a:txBody>
                    <a:bodyPr/>
                    <a:lstStyle/>
                    <a:p>
                      <a:pPr algn="ctr"/>
                      <a:r>
                        <a:rPr kumimoji="1" lang="ja-JP" altLang="en-US" sz="1400" dirty="0" smtClean="0">
                          <a:solidFill>
                            <a:sysClr val="windowText" lastClr="000000"/>
                          </a:solidFill>
                        </a:rPr>
                        <a:t>犬猫の掲載</a:t>
                      </a:r>
                      <a:r>
                        <a:rPr kumimoji="1" lang="en-US" altLang="ja-JP" sz="1400" dirty="0" smtClean="0">
                          <a:solidFill>
                            <a:sysClr val="windowText" lastClr="000000"/>
                          </a:solidFill>
                        </a:rPr>
                        <a:t>ID</a:t>
                      </a:r>
                      <a:endParaRPr kumimoji="1" lang="ja-JP" altLang="en-US" sz="1400" dirty="0">
                        <a:solidFill>
                          <a:sysClr val="windowText" lastClr="000000"/>
                        </a:solidFill>
                      </a:endParaRPr>
                    </a:p>
                  </a:txBody>
                  <a:tcPr anchor="ctr">
                    <a:solidFill>
                      <a:schemeClr val="bg1"/>
                    </a:solidFill>
                  </a:tcPr>
                </a:tc>
                <a:tc>
                  <a:txBody>
                    <a:bodyPr/>
                    <a:lstStyle/>
                    <a:p>
                      <a:r>
                        <a:rPr kumimoji="1" lang="ja-JP" altLang="en-US" sz="1400" dirty="0" smtClean="0">
                          <a:solidFill>
                            <a:sysClr val="windowText" lastClr="000000"/>
                          </a:solidFill>
                        </a:rPr>
                        <a:t>いい</a:t>
                      </a:r>
                      <a:r>
                        <a:rPr kumimoji="1" lang="ja-JP" altLang="en-US" sz="1400" dirty="0" err="1" smtClean="0">
                          <a:solidFill>
                            <a:sysClr val="windowText" lastClr="000000"/>
                          </a:solidFill>
                        </a:rPr>
                        <a:t>ねを</a:t>
                      </a:r>
                      <a:r>
                        <a:rPr kumimoji="1" lang="ja-JP" altLang="en-US" sz="1400" dirty="0" smtClean="0">
                          <a:solidFill>
                            <a:sysClr val="windowText" lastClr="000000"/>
                          </a:solidFill>
                        </a:rPr>
                        <a:t>押したユーザー</a:t>
                      </a:r>
                      <a:r>
                        <a:rPr kumimoji="1" lang="en-US" altLang="ja-JP" sz="1400" dirty="0" smtClean="0">
                          <a:solidFill>
                            <a:sysClr val="windowText" lastClr="000000"/>
                          </a:solidFill>
                        </a:rPr>
                        <a:t>ID</a:t>
                      </a:r>
                      <a:endParaRPr kumimoji="1" lang="ja-JP" altLang="en-US" sz="1400" dirty="0">
                        <a:solidFill>
                          <a:sysClr val="windowText" lastClr="000000"/>
                        </a:solidFill>
                      </a:endParaRPr>
                    </a:p>
                  </a:txBody>
                  <a:tcPr anchor="ctr">
                    <a:solidFill>
                      <a:schemeClr val="bg1"/>
                    </a:solidFill>
                  </a:tcPr>
                </a:tc>
                <a:tc>
                  <a:txBody>
                    <a:bodyPr/>
                    <a:lstStyle/>
                    <a:p>
                      <a:pPr algn="ctr"/>
                      <a:r>
                        <a:rPr kumimoji="1" lang="ja-JP" altLang="en-US" sz="1400" dirty="0" smtClean="0">
                          <a:solidFill>
                            <a:sysClr val="windowText" lastClr="000000"/>
                          </a:solidFill>
                        </a:rPr>
                        <a:t>いい</a:t>
                      </a:r>
                      <a:r>
                        <a:rPr kumimoji="1" lang="ja-JP" altLang="en-US" sz="1400" dirty="0" err="1" smtClean="0">
                          <a:solidFill>
                            <a:sysClr val="windowText" lastClr="000000"/>
                          </a:solidFill>
                        </a:rPr>
                        <a:t>ねを</a:t>
                      </a:r>
                      <a:r>
                        <a:rPr kumimoji="1" lang="ja-JP" altLang="en-US" sz="1400" dirty="0" smtClean="0">
                          <a:solidFill>
                            <a:sysClr val="windowText" lastClr="000000"/>
                          </a:solidFill>
                        </a:rPr>
                        <a:t>押した日時</a:t>
                      </a:r>
                      <a:endParaRPr kumimoji="1" lang="ja-JP" altLang="en-US" sz="1400" dirty="0">
                        <a:solidFill>
                          <a:sysClr val="windowText" lastClr="000000"/>
                        </a:solidFill>
                      </a:endParaRPr>
                    </a:p>
                  </a:txBody>
                  <a:tcPr anchor="ctr">
                    <a:solidFill>
                      <a:schemeClr val="bg1"/>
                    </a:solidFill>
                  </a:tcPr>
                </a:tc>
                <a:extLst>
                  <a:ext uri="{0D108BD9-81ED-4DB2-BD59-A6C34878D82A}">
                    <a16:rowId xmlns:a16="http://schemas.microsoft.com/office/drawing/2014/main" val="925107607"/>
                  </a:ext>
                </a:extLst>
              </a:tr>
            </a:tbl>
          </a:graphicData>
        </a:graphic>
      </p:graphicFrame>
      <p:sp>
        <p:nvSpPr>
          <p:cNvPr id="7" name="スライド番号プレースホルダー 6"/>
          <p:cNvSpPr>
            <a:spLocks noGrp="1"/>
          </p:cNvSpPr>
          <p:nvPr>
            <p:ph type="sldNum" sz="quarter" idx="12"/>
          </p:nvPr>
        </p:nvSpPr>
        <p:spPr/>
        <p:txBody>
          <a:bodyPr/>
          <a:lstStyle/>
          <a:p>
            <a:fld id="{8D739B9B-5237-455E-AB6A-56E5BE0A0863}" type="slidenum">
              <a:rPr kumimoji="1" lang="ja-JP" altLang="en-US" smtClean="0"/>
              <a:t>19</a:t>
            </a:fld>
            <a:endParaRPr kumimoji="1" lang="ja-JP" altLang="en-US"/>
          </a:p>
        </p:txBody>
      </p:sp>
    </p:spTree>
    <p:extLst>
      <p:ext uri="{BB962C8B-B14F-4D97-AF65-F5344CB8AC3E}">
        <p14:creationId xmlns:p14="http://schemas.microsoft.com/office/powerpoint/2010/main" val="1992004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23651" t="17433" r="24102" b="17815"/>
          <a:stretch/>
        </p:blipFill>
        <p:spPr>
          <a:xfrm>
            <a:off x="7216570" y="3969333"/>
            <a:ext cx="2551468" cy="2383366"/>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1303" t="8854" r="26214" b="11853"/>
          <a:stretch/>
        </p:blipFill>
        <p:spPr>
          <a:xfrm flipH="1">
            <a:off x="9715500" y="3960239"/>
            <a:ext cx="2476500" cy="2392460"/>
          </a:xfrm>
          <a:prstGeom prst="rect">
            <a:avLst/>
          </a:prstGeom>
          <a:solidFill>
            <a:schemeClr val="bg1">
              <a:alpha val="0"/>
            </a:schemeClr>
          </a:solidFill>
        </p:spPr>
      </p:pic>
      <p:sp>
        <p:nvSpPr>
          <p:cNvPr id="2" name="タイトル 1"/>
          <p:cNvSpPr>
            <a:spLocks noGrp="1"/>
          </p:cNvSpPr>
          <p:nvPr>
            <p:ph type="title"/>
          </p:nvPr>
        </p:nvSpPr>
        <p:spPr/>
        <p:txBody>
          <a:bodyPr/>
          <a:lstStyle/>
          <a:p>
            <a:r>
              <a:rPr kumimoji="1" lang="ja-JP" altLang="en-US" dirty="0" smtClean="0"/>
              <a:t>制作の経緯</a:t>
            </a:r>
            <a:endParaRPr kumimoji="1" lang="ja-JP" altLang="en-US" dirty="0"/>
          </a:p>
        </p:txBody>
      </p:sp>
      <p:sp>
        <p:nvSpPr>
          <p:cNvPr id="3" name="コンテンツ プレースホルダー 2"/>
          <p:cNvSpPr>
            <a:spLocks noGrp="1"/>
          </p:cNvSpPr>
          <p:nvPr>
            <p:ph idx="1"/>
          </p:nvPr>
        </p:nvSpPr>
        <p:spPr>
          <a:xfrm>
            <a:off x="1097280" y="2179470"/>
            <a:ext cx="10058400" cy="4023360"/>
          </a:xfrm>
        </p:spPr>
        <p:txBody>
          <a:bodyPr/>
          <a:lstStyle/>
          <a:p>
            <a:pPr marL="0" indent="0">
              <a:buNone/>
            </a:pPr>
            <a:r>
              <a:rPr lang="ja-JP" altLang="en-US" dirty="0" smtClean="0"/>
              <a:t>・</a:t>
            </a:r>
            <a:r>
              <a:rPr lang="en-US" altLang="ja-JP" dirty="0" smtClean="0"/>
              <a:t>PHP</a:t>
            </a:r>
            <a:r>
              <a:rPr lang="ja-JP" altLang="en-US" dirty="0" smtClean="0"/>
              <a:t>を使用したアプリ設計に挑戦したかったから。</a:t>
            </a:r>
            <a:endParaRPr lang="en-US" altLang="ja-JP" dirty="0" smtClean="0"/>
          </a:p>
          <a:p>
            <a:pPr marL="0" indent="0">
              <a:buNone/>
            </a:pPr>
            <a:r>
              <a:rPr lang="ja-JP" altLang="en-US" dirty="0" smtClean="0"/>
              <a:t>・データベースを実践で使用したかったから。</a:t>
            </a:r>
            <a:endParaRPr lang="en-US" altLang="ja-JP" dirty="0" smtClean="0"/>
          </a:p>
          <a:p>
            <a:pPr marL="0" indent="0">
              <a:buNone/>
            </a:pPr>
            <a:r>
              <a:rPr lang="ja-JP" altLang="en-US" dirty="0" smtClean="0"/>
              <a:t>・設けてあると便利だと思う機能を盛り込んだ里親募集アプリの</a:t>
            </a:r>
            <a:endParaRPr lang="en-US" altLang="ja-JP" dirty="0" smtClean="0"/>
          </a:p>
          <a:p>
            <a:pPr marL="0" indent="0">
              <a:buNone/>
            </a:pPr>
            <a:r>
              <a:rPr lang="ja-JP" altLang="en-US" dirty="0"/>
              <a:t>　</a:t>
            </a:r>
            <a:r>
              <a:rPr lang="ja-JP" altLang="en-US" dirty="0" smtClean="0"/>
              <a:t>制作をしたかったから。</a:t>
            </a:r>
          </a:p>
          <a:p>
            <a:pPr marL="0" indent="0">
              <a:buNone/>
            </a:pPr>
            <a:endParaRPr kumimoji="1" lang="en-US" altLang="ja-JP" dirty="0"/>
          </a:p>
          <a:p>
            <a:pPr marL="0" indent="0">
              <a:buNone/>
            </a:pPr>
            <a:endParaRPr kumimoji="1" lang="ja-JP" altLang="en-US" dirty="0"/>
          </a:p>
        </p:txBody>
      </p:sp>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6700"/>
                    </a14:imgEffect>
                  </a14:imgLayer>
                </a14:imgProps>
              </a:ext>
              <a:ext uri="{28A0092B-C50C-407E-A947-70E740481C1C}">
                <a14:useLocalDpi xmlns:a14="http://schemas.microsoft.com/office/drawing/2010/main" val="0"/>
              </a:ext>
            </a:extLst>
          </a:blip>
          <a:srcRect l="-5399" t="-12318" r="2907" b="12026"/>
          <a:stretch/>
        </p:blipFill>
        <p:spPr>
          <a:xfrm rot="120000">
            <a:off x="4506787" y="3583167"/>
            <a:ext cx="3254220" cy="2765137"/>
          </a:xfrm>
          <a:prstGeom prst="rect">
            <a:avLst/>
          </a:prstGeom>
          <a:scene3d>
            <a:camera prst="orthographicFront">
              <a:rot lat="0" lon="0" rev="0"/>
            </a:camera>
            <a:lightRig rig="threePt" dir="t"/>
          </a:scene3d>
        </p:spPr>
      </p:pic>
      <p:sp>
        <p:nvSpPr>
          <p:cNvPr id="7" name="スライド番号プレースホルダー 6"/>
          <p:cNvSpPr>
            <a:spLocks noGrp="1"/>
          </p:cNvSpPr>
          <p:nvPr>
            <p:ph type="sldNum" sz="quarter" idx="12"/>
          </p:nvPr>
        </p:nvSpPr>
        <p:spPr/>
        <p:txBody>
          <a:bodyPr/>
          <a:lstStyle/>
          <a:p>
            <a:fld id="{8D739B9B-5237-455E-AB6A-56E5BE0A0863}" type="slidenum">
              <a:rPr kumimoji="1" lang="ja-JP" altLang="en-US" smtClean="0"/>
              <a:t>2</a:t>
            </a:fld>
            <a:endParaRPr kumimoji="1" lang="ja-JP" altLang="en-US"/>
          </a:p>
        </p:txBody>
      </p:sp>
    </p:spTree>
    <p:extLst>
      <p:ext uri="{BB962C8B-B14F-4D97-AF65-F5344CB8AC3E}">
        <p14:creationId xmlns:p14="http://schemas.microsoft.com/office/powerpoint/2010/main" val="908782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extLst>
              <a:ext uri="{28A0092B-C50C-407E-A947-70E740481C1C}">
                <a14:useLocalDpi xmlns:a14="http://schemas.microsoft.com/office/drawing/2010/main" val="0"/>
              </a:ext>
            </a:extLst>
          </a:blip>
          <a:srcRect l="1683" t="27031" r="54159" b="22740"/>
          <a:stretch/>
        </p:blipFill>
        <p:spPr>
          <a:xfrm>
            <a:off x="501043" y="1027133"/>
            <a:ext cx="5436294" cy="4784943"/>
          </a:xfrm>
          <a:prstGeom prst="rect">
            <a:avLst/>
          </a:prstGeom>
          <a:ln>
            <a:solidFill>
              <a:schemeClr val="bg1">
                <a:lumMod val="65000"/>
              </a:schemeClr>
            </a:solidFill>
          </a:ln>
        </p:spPr>
      </p:pic>
      <p:sp>
        <p:nvSpPr>
          <p:cNvPr id="3" name="テキスト ボックス 2"/>
          <p:cNvSpPr txBox="1"/>
          <p:nvPr/>
        </p:nvSpPr>
        <p:spPr>
          <a:xfrm>
            <a:off x="6713951" y="2855934"/>
            <a:ext cx="4835047" cy="923330"/>
          </a:xfrm>
          <a:prstGeom prst="rect">
            <a:avLst/>
          </a:prstGeom>
          <a:noFill/>
        </p:spPr>
        <p:txBody>
          <a:bodyPr wrap="square" rtlCol="0">
            <a:spAutoFit/>
          </a:bodyPr>
          <a:lstStyle/>
          <a:p>
            <a:r>
              <a:rPr kumimoji="1" lang="ja-JP" altLang="en-US" dirty="0" smtClean="0"/>
              <a:t>いい</a:t>
            </a:r>
            <a:r>
              <a:rPr kumimoji="1" lang="ja-JP" altLang="en-US" dirty="0" err="1" smtClean="0"/>
              <a:t>ね</a:t>
            </a:r>
            <a:r>
              <a:rPr kumimoji="1" lang="ja-JP" altLang="en-US" dirty="0" smtClean="0"/>
              <a:t>した犬猫は自身のマイページ下部のいいね一覧から確認することができます。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8D739B9B-5237-455E-AB6A-56E5BE0A0863}" type="slidenum">
              <a:rPr kumimoji="1" lang="ja-JP" altLang="en-US" smtClean="0"/>
              <a:t>20</a:t>
            </a:fld>
            <a:endParaRPr kumimoji="1" lang="ja-JP" altLang="en-US"/>
          </a:p>
        </p:txBody>
      </p:sp>
    </p:spTree>
    <p:extLst>
      <p:ext uri="{BB962C8B-B14F-4D97-AF65-F5344CB8AC3E}">
        <p14:creationId xmlns:p14="http://schemas.microsoft.com/office/powerpoint/2010/main" val="23673430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210" y="50466"/>
            <a:ext cx="11582400" cy="400110"/>
          </a:xfrm>
          <a:prstGeom prst="rect">
            <a:avLst/>
          </a:prstGeom>
          <a:noFill/>
        </p:spPr>
        <p:txBody>
          <a:bodyPr wrap="square" rtlCol="0">
            <a:spAutoFit/>
          </a:bodyPr>
          <a:lstStyle/>
          <a:p>
            <a:r>
              <a:rPr lang="ja-JP" altLang="en-US" sz="2000" b="1" dirty="0"/>
              <a:t>使用</a:t>
            </a:r>
            <a:r>
              <a:rPr lang="ja-JP" altLang="en-US" sz="2000" b="1" dirty="0" smtClean="0"/>
              <a:t>するテーブル</a:t>
            </a:r>
            <a:endParaRPr lang="en-US" altLang="ja-JP" sz="2000" b="1" dirty="0" smtClean="0"/>
          </a:p>
        </p:txBody>
      </p:sp>
      <p:sp>
        <p:nvSpPr>
          <p:cNvPr id="8" name="テキスト ボックス 7"/>
          <p:cNvSpPr txBox="1"/>
          <p:nvPr/>
        </p:nvSpPr>
        <p:spPr>
          <a:xfrm>
            <a:off x="277210" y="443125"/>
            <a:ext cx="11449050" cy="400110"/>
          </a:xfrm>
          <a:prstGeom prst="rect">
            <a:avLst/>
          </a:prstGeom>
          <a:noFill/>
        </p:spPr>
        <p:txBody>
          <a:bodyPr wrap="square" rtlCol="0">
            <a:spAutoFit/>
          </a:bodyPr>
          <a:lstStyle/>
          <a:p>
            <a:r>
              <a:rPr kumimoji="1" lang="ja-JP" altLang="en-US" sz="2000" dirty="0" smtClean="0"/>
              <a:t>・</a:t>
            </a:r>
            <a:r>
              <a:rPr lang="en-US" altLang="ja-JP" sz="2000" dirty="0"/>
              <a:t>animal</a:t>
            </a:r>
            <a:r>
              <a:rPr kumimoji="1" lang="ja-JP" altLang="en-US" sz="2000" dirty="0" smtClean="0"/>
              <a:t>（犬猫情報の保管場所）</a:t>
            </a:r>
            <a:endParaRPr kumimoji="1" lang="ja-JP" altLang="en-US" sz="2000" dirty="0"/>
          </a:p>
        </p:txBody>
      </p:sp>
      <p:pic>
        <p:nvPicPr>
          <p:cNvPr id="2" name="図 1"/>
          <p:cNvPicPr>
            <a:picLocks noChangeAspect="1"/>
          </p:cNvPicPr>
          <p:nvPr/>
        </p:nvPicPr>
        <p:blipFill rotWithShape="1">
          <a:blip r:embed="rId2">
            <a:extLst>
              <a:ext uri="{28A0092B-C50C-407E-A947-70E740481C1C}">
                <a14:useLocalDpi xmlns:a14="http://schemas.microsoft.com/office/drawing/2010/main" val="0"/>
              </a:ext>
            </a:extLst>
          </a:blip>
          <a:srcRect l="377" t="2068" r="-249" b="545"/>
          <a:stretch/>
        </p:blipFill>
        <p:spPr>
          <a:xfrm>
            <a:off x="312420" y="843235"/>
            <a:ext cx="11547190" cy="5303565"/>
          </a:xfrm>
          <a:prstGeom prst="rect">
            <a:avLst/>
          </a:prstGeom>
        </p:spPr>
      </p:pic>
      <p:sp>
        <p:nvSpPr>
          <p:cNvPr id="3" name="スライド番号プレースホルダー 2"/>
          <p:cNvSpPr>
            <a:spLocks noGrp="1"/>
          </p:cNvSpPr>
          <p:nvPr>
            <p:ph type="sldNum" sz="quarter" idx="12"/>
          </p:nvPr>
        </p:nvSpPr>
        <p:spPr/>
        <p:txBody>
          <a:bodyPr/>
          <a:lstStyle/>
          <a:p>
            <a:fld id="{8D739B9B-5237-455E-AB6A-56E5BE0A0863}" type="slidenum">
              <a:rPr kumimoji="1" lang="ja-JP" altLang="en-US" smtClean="0"/>
              <a:t>21</a:t>
            </a:fld>
            <a:endParaRPr kumimoji="1" lang="ja-JP" altLang="en-US"/>
          </a:p>
        </p:txBody>
      </p:sp>
    </p:spTree>
    <p:extLst>
      <p:ext uri="{BB962C8B-B14F-4D97-AF65-F5344CB8AC3E}">
        <p14:creationId xmlns:p14="http://schemas.microsoft.com/office/powerpoint/2010/main" val="41474797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2306559147"/>
              </p:ext>
            </p:extLst>
          </p:nvPr>
        </p:nvGraphicFramePr>
        <p:xfrm>
          <a:off x="510359" y="739039"/>
          <a:ext cx="11227986" cy="5090160"/>
        </p:xfrm>
        <a:graphic>
          <a:graphicData uri="http://schemas.openxmlformats.org/drawingml/2006/table">
            <a:tbl>
              <a:tblPr/>
              <a:tblGrid>
                <a:gridCol w="5613993">
                  <a:extLst>
                    <a:ext uri="{9D8B030D-6E8A-4147-A177-3AD203B41FA5}">
                      <a16:colId xmlns:a16="http://schemas.microsoft.com/office/drawing/2014/main" val="2308283152"/>
                    </a:ext>
                  </a:extLst>
                </a:gridCol>
                <a:gridCol w="5613993">
                  <a:extLst>
                    <a:ext uri="{9D8B030D-6E8A-4147-A177-3AD203B41FA5}">
                      <a16:colId xmlns:a16="http://schemas.microsoft.com/office/drawing/2014/main" val="764685074"/>
                    </a:ext>
                  </a:extLst>
                </a:gridCol>
              </a:tblGrid>
              <a:tr h="373646">
                <a:tc>
                  <a:txBody>
                    <a:bodyPr/>
                    <a:lstStyle/>
                    <a:p>
                      <a:pPr algn="ctr"/>
                      <a:r>
                        <a:rPr lang="ja-JP" altLang="en-US" sz="1600" b="1" dirty="0">
                          <a:effectLst/>
                        </a:rPr>
                        <a:t>カラム名</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ja-JP" altLang="en-US" sz="1600" b="1" dirty="0">
                          <a:effectLst/>
                        </a:rPr>
                        <a:t>役割</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8036366"/>
                  </a:ext>
                </a:extLst>
              </a:tr>
              <a:tr h="373646">
                <a:tc>
                  <a:txBody>
                    <a:bodyPr/>
                    <a:lstStyle/>
                    <a:p>
                      <a:pPr algn="ctr"/>
                      <a:r>
                        <a:rPr kumimoji="1" lang="en-US" altLang="ja-JP" sz="1800" kern="1200" dirty="0" err="1" smtClean="0">
                          <a:solidFill>
                            <a:schemeClr val="tx1"/>
                          </a:solidFill>
                          <a:effectLst/>
                          <a:latin typeface="+mn-lt"/>
                          <a:ea typeface="+mn-ea"/>
                          <a:cs typeface="+mn-cs"/>
                        </a:rPr>
                        <a:t>animal_id</a:t>
                      </a:r>
                      <a:endParaRPr lang="en-US" sz="18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dirty="0">
                          <a:effectLst/>
                          <a:latin typeface="Century" panose="02040604050505020304" pitchFamily="18" charset="0"/>
                          <a:ea typeface="ＭＳ 明朝" panose="02020609040205080304" pitchFamily="17" charset="-128"/>
                          <a:cs typeface="Times New Roman" panose="02020603050405020304" pitchFamily="18" charset="0"/>
                        </a:rPr>
                        <a:t>掲載</a:t>
                      </a:r>
                      <a:r>
                        <a:rPr lang="en-US" sz="1800" kern="100" dirty="0" smtClean="0">
                          <a:effectLst/>
                          <a:latin typeface="Century" panose="02040604050505020304" pitchFamily="18" charset="0"/>
                          <a:ea typeface="ＭＳ 明朝" panose="02020609040205080304" pitchFamily="17" charset="-128"/>
                          <a:cs typeface="Times New Roman" panose="02020603050405020304" pitchFamily="18" charset="0"/>
                        </a:rPr>
                        <a:t>ID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70637458"/>
                  </a:ext>
                </a:extLst>
              </a:tr>
              <a:tr h="373646">
                <a:tc>
                  <a:txBody>
                    <a:bodyPr/>
                    <a:lstStyle/>
                    <a:p>
                      <a:pPr algn="ctr"/>
                      <a:r>
                        <a:rPr lang="en-US" altLang="ja-JP" sz="1800" dirty="0" smtClean="0"/>
                        <a:t>title</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a:effectLst/>
                          <a:latin typeface="Century" panose="02040604050505020304" pitchFamily="18" charset="0"/>
                          <a:ea typeface="ＭＳ 明朝" panose="02020609040205080304" pitchFamily="17" charset="-128"/>
                          <a:cs typeface="Times New Roman" panose="02020603050405020304" pitchFamily="18" charset="0"/>
                        </a:rPr>
                        <a:t>タイトル</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7823359"/>
                  </a:ext>
                </a:extLst>
              </a:tr>
              <a:tr h="373646">
                <a:tc>
                  <a:txBody>
                    <a:bodyPr/>
                    <a:lstStyle/>
                    <a:p>
                      <a:pPr algn="ctr"/>
                      <a:r>
                        <a:rPr lang="en-US" altLang="ja-JP" sz="1800" dirty="0" smtClean="0"/>
                        <a:t>image_1,2,3</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dirty="0">
                          <a:effectLst/>
                          <a:latin typeface="Century" panose="02040604050505020304" pitchFamily="18" charset="0"/>
                          <a:ea typeface="ＭＳ 明朝" panose="02020609040205080304" pitchFamily="17" charset="-128"/>
                          <a:cs typeface="Times New Roman" panose="02020603050405020304" pitchFamily="18" charset="0"/>
                        </a:rPr>
                        <a:t>画像</a:t>
                      </a:r>
                      <a:r>
                        <a:rPr lang="en-US" sz="1800" kern="100" dirty="0" smtClean="0">
                          <a:effectLst/>
                          <a:latin typeface="Century" panose="02040604050505020304" pitchFamily="18" charset="0"/>
                          <a:ea typeface="ＭＳ 明朝" panose="02020609040205080304" pitchFamily="17" charset="-128"/>
                          <a:cs typeface="Times New Roman" panose="02020603050405020304" pitchFamily="18" charset="0"/>
                        </a:rPr>
                        <a:t>1,2,3</a:t>
                      </a:r>
                      <a:endParaRPr 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4559270"/>
                  </a:ext>
                </a:extLst>
              </a:tr>
              <a:tr h="0">
                <a:tc>
                  <a:txBody>
                    <a:bodyPr/>
                    <a:lstStyle/>
                    <a:p>
                      <a:pPr algn="ctr"/>
                      <a:r>
                        <a:rPr lang="en-US" altLang="ja-JP" sz="1800" dirty="0" smtClean="0"/>
                        <a:t>kind</a:t>
                      </a:r>
                      <a:endParaRPr lang="ja-JP" altLang="en-US" sz="1800" dirty="0"/>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dirty="0">
                          <a:effectLst/>
                          <a:latin typeface="Century" panose="02040604050505020304" pitchFamily="18" charset="0"/>
                          <a:ea typeface="ＭＳ 明朝" panose="02020609040205080304" pitchFamily="17" charset="-128"/>
                          <a:cs typeface="Times New Roman" panose="02020603050405020304" pitchFamily="18" charset="0"/>
                        </a:rPr>
                        <a:t>犬</a:t>
                      </a:r>
                      <a:r>
                        <a:rPr lang="en-US" sz="1800" kern="100" dirty="0">
                          <a:effectLst/>
                          <a:latin typeface="Century" panose="02040604050505020304" pitchFamily="18" charset="0"/>
                          <a:ea typeface="ＭＳ 明朝" panose="02020609040205080304" pitchFamily="17" charset="-128"/>
                          <a:cs typeface="Times New Roman" panose="02020603050405020304" pitchFamily="18" charset="0"/>
                        </a:rPr>
                        <a:t>or</a:t>
                      </a:r>
                      <a:r>
                        <a:rPr lang="ja-JP" sz="1800" kern="100" dirty="0">
                          <a:effectLst/>
                          <a:latin typeface="Century" panose="02040604050505020304" pitchFamily="18" charset="0"/>
                          <a:ea typeface="ＭＳ 明朝" panose="02020609040205080304" pitchFamily="17" charset="-128"/>
                          <a:cs typeface="Times New Roman" panose="02020603050405020304" pitchFamily="18" charset="0"/>
                        </a:rPr>
                        <a:t>猫</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93201868"/>
                  </a:ext>
                </a:extLst>
              </a:tr>
              <a:tr h="373646">
                <a:tc>
                  <a:txBody>
                    <a:bodyPr/>
                    <a:lstStyle/>
                    <a:p>
                      <a:pPr algn="ctr"/>
                      <a:r>
                        <a:rPr lang="en-US" altLang="ja-JP" sz="1800" dirty="0" smtClean="0"/>
                        <a:t>gender</a:t>
                      </a:r>
                      <a:endParaRPr lang="ja-JP" altLang="en-US" sz="1800" dirty="0"/>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a:effectLst/>
                          <a:latin typeface="Century" panose="02040604050505020304" pitchFamily="18" charset="0"/>
                          <a:ea typeface="ＭＳ 明朝" panose="02020609040205080304" pitchFamily="17" charset="-128"/>
                          <a:cs typeface="Times New Roman" panose="02020603050405020304" pitchFamily="18" charset="0"/>
                        </a:rPr>
                        <a:t>性別</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62565788"/>
                  </a:ext>
                </a:extLst>
              </a:tr>
              <a:tr h="373646">
                <a:tc>
                  <a:txBody>
                    <a:bodyPr/>
                    <a:lstStyle/>
                    <a:p>
                      <a:pPr algn="ctr"/>
                      <a:r>
                        <a:rPr lang="en-US" altLang="ja-JP" sz="1800" dirty="0" smtClean="0">
                          <a:effectLst/>
                        </a:rPr>
                        <a:t>age</a:t>
                      </a:r>
                      <a:endParaRPr lang="en-US" sz="18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dirty="0">
                          <a:effectLst/>
                          <a:latin typeface="Century" panose="02040604050505020304" pitchFamily="18" charset="0"/>
                          <a:ea typeface="ＭＳ 明朝" panose="02020609040205080304" pitchFamily="17" charset="-128"/>
                          <a:cs typeface="Times New Roman" panose="02020603050405020304" pitchFamily="18" charset="0"/>
                        </a:rPr>
                        <a:t>年齢</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94709541"/>
                  </a:ext>
                </a:extLst>
              </a:tr>
              <a:tr h="0">
                <a:tc>
                  <a:txBody>
                    <a:bodyPr/>
                    <a:lstStyle/>
                    <a:p>
                      <a:pPr algn="ctr"/>
                      <a:r>
                        <a:rPr lang="en-US" altLang="ja-JP" sz="1800" dirty="0" smtClean="0">
                          <a:effectLst/>
                        </a:rPr>
                        <a:t>area_1,2,3</a:t>
                      </a:r>
                      <a:endParaRPr lang="en-US" sz="18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dirty="0">
                          <a:effectLst/>
                          <a:latin typeface="Century" panose="02040604050505020304" pitchFamily="18" charset="0"/>
                          <a:ea typeface="ＭＳ 明朝" panose="02020609040205080304" pitchFamily="17" charset="-128"/>
                          <a:cs typeface="Times New Roman" panose="02020603050405020304" pitchFamily="18" charset="0"/>
                        </a:rPr>
                        <a:t>募集対象</a:t>
                      </a:r>
                      <a:r>
                        <a:rPr lang="ja-JP" sz="1800" kern="100" dirty="0" smtClean="0">
                          <a:effectLst/>
                          <a:latin typeface="Century" panose="02040604050505020304" pitchFamily="18" charset="0"/>
                          <a:ea typeface="ＭＳ 明朝" panose="02020609040205080304" pitchFamily="17" charset="-128"/>
                          <a:cs typeface="Times New Roman" panose="02020603050405020304" pitchFamily="18" charset="0"/>
                        </a:rPr>
                        <a:t>地域</a:t>
                      </a:r>
                      <a:r>
                        <a:rPr lang="en-US" altLang="ja-JP" sz="1800" kern="100" dirty="0" smtClean="0">
                          <a:effectLst/>
                          <a:latin typeface="Century" panose="02040604050505020304" pitchFamily="18" charset="0"/>
                          <a:ea typeface="ＭＳ 明朝" panose="02020609040205080304" pitchFamily="17" charset="-128"/>
                          <a:cs typeface="Times New Roman" panose="02020603050405020304" pitchFamily="18" charset="0"/>
                        </a:rPr>
                        <a:t>1,2,3</a:t>
                      </a:r>
                      <a:endParaRPr 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21551959"/>
                  </a:ext>
                </a:extLst>
              </a:tr>
              <a:tr h="373646">
                <a:tc>
                  <a:txBody>
                    <a:bodyPr/>
                    <a:lstStyle/>
                    <a:p>
                      <a:pPr algn="ctr"/>
                      <a:r>
                        <a:rPr lang="en-US" altLang="ja-JP" sz="1800" dirty="0" err="1" smtClean="0">
                          <a:effectLst/>
                        </a:rPr>
                        <a:t>animal_area</a:t>
                      </a:r>
                      <a:endParaRPr lang="en-US" sz="18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dirty="0">
                          <a:effectLst/>
                          <a:latin typeface="Century" panose="02040604050505020304" pitchFamily="18" charset="0"/>
                          <a:ea typeface="ＭＳ 明朝" panose="02020609040205080304" pitchFamily="17" charset="-128"/>
                          <a:cs typeface="Times New Roman" panose="02020603050405020304" pitchFamily="18" charset="0"/>
                        </a:rPr>
                        <a:t>動物のいる地域</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8015690"/>
                  </a:ext>
                </a:extLst>
              </a:tr>
              <a:tr h="373646">
                <a:tc>
                  <a:txBody>
                    <a:bodyPr/>
                    <a:lstStyle/>
                    <a:p>
                      <a:pPr algn="ctr"/>
                      <a:r>
                        <a:rPr lang="en-US" altLang="ja-JP" sz="1800" dirty="0" err="1" smtClean="0">
                          <a:effectLst/>
                        </a:rPr>
                        <a:t>animal_character</a:t>
                      </a:r>
                      <a:endParaRPr lang="en-US" sz="18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a:effectLst/>
                          <a:latin typeface="Century" panose="02040604050505020304" pitchFamily="18" charset="0"/>
                          <a:ea typeface="ＭＳ 明朝" panose="02020609040205080304" pitchFamily="17" charset="-128"/>
                          <a:cs typeface="Times New Roman" panose="02020603050405020304" pitchFamily="18" charset="0"/>
                        </a:rPr>
                        <a:t>特徴（性格）</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9789344"/>
                  </a:ext>
                </a:extLst>
              </a:tr>
              <a:tr h="373646">
                <a:tc>
                  <a:txBody>
                    <a:bodyPr/>
                    <a:lstStyle/>
                    <a:p>
                      <a:pPr algn="ctr"/>
                      <a:r>
                        <a:rPr lang="en-US" altLang="ja-JP" sz="1800" dirty="0" smtClean="0">
                          <a:effectLst/>
                        </a:rPr>
                        <a:t>other</a:t>
                      </a:r>
                      <a:endParaRPr lang="en-US" sz="18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a:effectLst/>
                          <a:latin typeface="Century" panose="02040604050505020304" pitchFamily="18" charset="0"/>
                          <a:ea typeface="ＭＳ 明朝" panose="02020609040205080304" pitchFamily="17" charset="-128"/>
                          <a:cs typeface="Times New Roman" panose="02020603050405020304" pitchFamily="18" charset="0"/>
                        </a:rPr>
                        <a:t>特記事項</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77061794"/>
                  </a:ext>
                </a:extLst>
              </a:tr>
              <a:tr h="373646">
                <a:tc>
                  <a:txBody>
                    <a:bodyPr/>
                    <a:lstStyle/>
                    <a:p>
                      <a:pPr algn="ctr"/>
                      <a:r>
                        <a:rPr lang="en-US" altLang="ja-JP" sz="1800" dirty="0" err="1" smtClean="0">
                          <a:effectLst/>
                        </a:rPr>
                        <a:t>user_id</a:t>
                      </a:r>
                      <a:endParaRPr lang="en-US" sz="18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a:lnSpc>
                          <a:spcPct val="150000"/>
                        </a:lnSpc>
                        <a:spcAft>
                          <a:spcPts val="0"/>
                        </a:spcAft>
                      </a:pPr>
                      <a:r>
                        <a:rPr lang="ja-JP" sz="1800" kern="100" dirty="0">
                          <a:effectLst/>
                          <a:latin typeface="Century" panose="02040604050505020304" pitchFamily="18" charset="0"/>
                          <a:ea typeface="ＭＳ 明朝" panose="02020609040205080304" pitchFamily="17" charset="-128"/>
                          <a:cs typeface="Times New Roman" panose="02020603050405020304" pitchFamily="18" charset="0"/>
                        </a:rPr>
                        <a:t>登録したブリーダーの</a:t>
                      </a:r>
                      <a:r>
                        <a:rPr lang="en-US" sz="1800" kern="100" dirty="0">
                          <a:effectLst/>
                          <a:latin typeface="Century" panose="02040604050505020304" pitchFamily="18" charset="0"/>
                          <a:ea typeface="ＭＳ 明朝" panose="02020609040205080304" pitchFamily="17" charset="-128"/>
                          <a:cs typeface="Times New Roman" panose="02020603050405020304" pitchFamily="18" charset="0"/>
                        </a:rPr>
                        <a:t>ID</a:t>
                      </a:r>
                      <a:endParaRPr 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78421963"/>
                  </a:ext>
                </a:extLst>
              </a:tr>
            </a:tbl>
          </a:graphicData>
        </a:graphic>
      </p:graphicFrame>
      <p:sp>
        <p:nvSpPr>
          <p:cNvPr id="9" name="テキスト ボックス 8"/>
          <p:cNvSpPr txBox="1"/>
          <p:nvPr/>
        </p:nvSpPr>
        <p:spPr>
          <a:xfrm>
            <a:off x="277210" y="230183"/>
            <a:ext cx="11449050" cy="400110"/>
          </a:xfrm>
          <a:prstGeom prst="rect">
            <a:avLst/>
          </a:prstGeom>
          <a:noFill/>
        </p:spPr>
        <p:txBody>
          <a:bodyPr wrap="square" rtlCol="0">
            <a:spAutoFit/>
          </a:bodyPr>
          <a:lstStyle/>
          <a:p>
            <a:r>
              <a:rPr kumimoji="1" lang="ja-JP" altLang="en-US" sz="2000" dirty="0" smtClean="0"/>
              <a:t>・</a:t>
            </a:r>
            <a:r>
              <a:rPr lang="en-US" altLang="ja-JP" sz="2000" dirty="0"/>
              <a:t>animal</a:t>
            </a:r>
            <a:r>
              <a:rPr kumimoji="1" lang="ja-JP" altLang="en-US" sz="2000" dirty="0" smtClean="0"/>
              <a:t>（犬猫情報の保管場所）</a:t>
            </a:r>
            <a:endParaRPr kumimoji="1" lang="ja-JP" altLang="en-US" sz="2000" dirty="0"/>
          </a:p>
        </p:txBody>
      </p:sp>
      <p:sp>
        <p:nvSpPr>
          <p:cNvPr id="2" name="スライド番号プレースホルダー 1"/>
          <p:cNvSpPr>
            <a:spLocks noGrp="1"/>
          </p:cNvSpPr>
          <p:nvPr>
            <p:ph type="sldNum" sz="quarter" idx="12"/>
          </p:nvPr>
        </p:nvSpPr>
        <p:spPr/>
        <p:txBody>
          <a:bodyPr/>
          <a:lstStyle/>
          <a:p>
            <a:fld id="{8D739B9B-5237-455E-AB6A-56E5BE0A0863}" type="slidenum">
              <a:rPr kumimoji="1" lang="ja-JP" altLang="en-US" smtClean="0"/>
              <a:t>22</a:t>
            </a:fld>
            <a:endParaRPr kumimoji="1" lang="ja-JP" altLang="en-US"/>
          </a:p>
        </p:txBody>
      </p:sp>
    </p:spTree>
    <p:extLst>
      <p:ext uri="{BB962C8B-B14F-4D97-AF65-F5344CB8AC3E}">
        <p14:creationId xmlns:p14="http://schemas.microsoft.com/office/powerpoint/2010/main" val="1880984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15590" r="14448"/>
          <a:stretch/>
        </p:blipFill>
        <p:spPr>
          <a:xfrm>
            <a:off x="5576045" y="34365"/>
            <a:ext cx="6598024" cy="6287246"/>
          </a:xfrm>
          <a:prstGeom prst="rect">
            <a:avLst/>
          </a:prstGeom>
        </p:spPr>
      </p:pic>
      <p:sp>
        <p:nvSpPr>
          <p:cNvPr id="2" name="タイトル 1"/>
          <p:cNvSpPr>
            <a:spLocks noGrp="1"/>
          </p:cNvSpPr>
          <p:nvPr>
            <p:ph type="title" idx="4294967295"/>
          </p:nvPr>
        </p:nvSpPr>
        <p:spPr>
          <a:xfrm>
            <a:off x="0" y="2922494"/>
            <a:ext cx="7135906" cy="965760"/>
          </a:xfrm>
        </p:spPr>
        <p:txBody>
          <a:bodyPr/>
          <a:lstStyle/>
          <a:p>
            <a:pPr algn="ctr"/>
            <a:r>
              <a:rPr kumimoji="1" lang="ja-JP" altLang="en-US" b="1" dirty="0" smtClean="0"/>
              <a:t>メッセージ機能</a:t>
            </a:r>
            <a:endParaRPr kumimoji="1" lang="ja-JP" altLang="en-US" b="1" dirty="0"/>
          </a:p>
        </p:txBody>
      </p:sp>
      <p:sp>
        <p:nvSpPr>
          <p:cNvPr id="4" name="スライド番号プレースホルダー 3"/>
          <p:cNvSpPr>
            <a:spLocks noGrp="1"/>
          </p:cNvSpPr>
          <p:nvPr>
            <p:ph type="sldNum" sz="quarter" idx="12"/>
          </p:nvPr>
        </p:nvSpPr>
        <p:spPr/>
        <p:txBody>
          <a:bodyPr/>
          <a:lstStyle/>
          <a:p>
            <a:fld id="{8D739B9B-5237-455E-AB6A-56E5BE0A0863}" type="slidenum">
              <a:rPr kumimoji="1" lang="ja-JP" altLang="en-US" smtClean="0"/>
              <a:t>23</a:t>
            </a:fld>
            <a:endParaRPr kumimoji="1" lang="ja-JP" altLang="en-US"/>
          </a:p>
        </p:txBody>
      </p:sp>
    </p:spTree>
    <p:extLst>
      <p:ext uri="{BB962C8B-B14F-4D97-AF65-F5344CB8AC3E}">
        <p14:creationId xmlns:p14="http://schemas.microsoft.com/office/powerpoint/2010/main" val="704128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87565" y="50466"/>
            <a:ext cx="11582400" cy="400110"/>
          </a:xfrm>
          <a:prstGeom prst="rect">
            <a:avLst/>
          </a:prstGeom>
          <a:noFill/>
        </p:spPr>
        <p:txBody>
          <a:bodyPr wrap="square" rtlCol="0">
            <a:spAutoFit/>
          </a:bodyPr>
          <a:lstStyle/>
          <a:p>
            <a:r>
              <a:rPr lang="ja-JP" altLang="en-US" sz="2000" b="1" dirty="0"/>
              <a:t>使用</a:t>
            </a:r>
            <a:r>
              <a:rPr lang="ja-JP" altLang="en-US" sz="2000" b="1" dirty="0" smtClean="0"/>
              <a:t>するテーブル</a:t>
            </a:r>
            <a:endParaRPr lang="en-US" altLang="ja-JP" sz="2000" b="1" dirty="0" smtClean="0"/>
          </a:p>
        </p:txBody>
      </p:sp>
      <p:sp>
        <p:nvSpPr>
          <p:cNvPr id="8" name="テキスト ボックス 7"/>
          <p:cNvSpPr txBox="1"/>
          <p:nvPr/>
        </p:nvSpPr>
        <p:spPr>
          <a:xfrm>
            <a:off x="187565" y="443125"/>
            <a:ext cx="11449050" cy="707886"/>
          </a:xfrm>
          <a:prstGeom prst="rect">
            <a:avLst/>
          </a:prstGeom>
          <a:noFill/>
        </p:spPr>
        <p:txBody>
          <a:bodyPr wrap="square" rtlCol="0">
            <a:spAutoFit/>
          </a:bodyPr>
          <a:lstStyle/>
          <a:p>
            <a:r>
              <a:rPr kumimoji="1" lang="ja-JP" altLang="en-US" sz="2000" dirty="0" smtClean="0"/>
              <a:t>・</a:t>
            </a:r>
            <a:r>
              <a:rPr kumimoji="1" lang="en-US" altLang="ja-JP" sz="2000" dirty="0" smtClean="0"/>
              <a:t>message</a:t>
            </a:r>
          </a:p>
          <a:p>
            <a:r>
              <a:rPr kumimoji="1" lang="ja-JP" altLang="en-US" sz="2000" dirty="0" smtClean="0"/>
              <a:t>（ユーザー間のメッセージ保管場所）</a:t>
            </a:r>
            <a:endParaRPr kumimoji="1" lang="ja-JP" altLang="en-US" sz="2000" dirty="0"/>
          </a:p>
        </p:txBody>
      </p:sp>
      <p:graphicFrame>
        <p:nvGraphicFramePr>
          <p:cNvPr id="12" name="表 11"/>
          <p:cNvGraphicFramePr>
            <a:graphicFrameLocks noGrp="1"/>
          </p:cNvGraphicFramePr>
          <p:nvPr>
            <p:extLst>
              <p:ext uri="{D42A27DB-BD31-4B8C-83A1-F6EECF244321}">
                <p14:modId xmlns:p14="http://schemas.microsoft.com/office/powerpoint/2010/main" val="352049109"/>
              </p:ext>
            </p:extLst>
          </p:nvPr>
        </p:nvGraphicFramePr>
        <p:xfrm>
          <a:off x="6293229" y="3372988"/>
          <a:ext cx="5476736" cy="2865120"/>
        </p:xfrm>
        <a:graphic>
          <a:graphicData uri="http://schemas.openxmlformats.org/drawingml/2006/table">
            <a:tbl>
              <a:tblPr/>
              <a:tblGrid>
                <a:gridCol w="2738368">
                  <a:extLst>
                    <a:ext uri="{9D8B030D-6E8A-4147-A177-3AD203B41FA5}">
                      <a16:colId xmlns:a16="http://schemas.microsoft.com/office/drawing/2014/main" val="2308283152"/>
                    </a:ext>
                  </a:extLst>
                </a:gridCol>
                <a:gridCol w="2738368">
                  <a:extLst>
                    <a:ext uri="{9D8B030D-6E8A-4147-A177-3AD203B41FA5}">
                      <a16:colId xmlns:a16="http://schemas.microsoft.com/office/drawing/2014/main" val="764685074"/>
                    </a:ext>
                  </a:extLst>
                </a:gridCol>
              </a:tblGrid>
              <a:tr h="349271">
                <a:tc>
                  <a:txBody>
                    <a:bodyPr/>
                    <a:lstStyle/>
                    <a:p>
                      <a:pPr algn="ctr"/>
                      <a:r>
                        <a:rPr lang="ja-JP" altLang="en-US" sz="1600" b="1" dirty="0">
                          <a:effectLst/>
                        </a:rPr>
                        <a:t>カラム名</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ja-JP" altLang="en-US" sz="1600" b="1" dirty="0">
                          <a:effectLst/>
                        </a:rPr>
                        <a:t>役割</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8036366"/>
                  </a:ext>
                </a:extLst>
              </a:tr>
              <a:tr h="349271">
                <a:tc>
                  <a:txBody>
                    <a:bodyPr/>
                    <a:lstStyle/>
                    <a:p>
                      <a:pPr algn="ctr"/>
                      <a:r>
                        <a:rPr lang="en-US" sz="1600" dirty="0">
                          <a:effectLst/>
                        </a:rPr>
                        <a:t>id</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ja-JP" altLang="en-US" sz="1600" dirty="0">
                          <a:effectLst/>
                        </a:rPr>
                        <a:t>メッセージ</a:t>
                      </a:r>
                      <a:r>
                        <a:rPr lang="en-US" sz="1600" dirty="0">
                          <a:effectLst/>
                        </a:rPr>
                        <a:t>ID</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70637458"/>
                  </a:ext>
                </a:extLst>
              </a:tr>
              <a:tr h="349271">
                <a:tc>
                  <a:txBody>
                    <a:bodyPr/>
                    <a:lstStyle/>
                    <a:p>
                      <a:pPr algn="ctr"/>
                      <a:r>
                        <a:rPr lang="en-US" sz="1600" dirty="0">
                          <a:effectLst/>
                        </a:rPr>
                        <a:t>text</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ja-JP" altLang="en-US" sz="1600" dirty="0">
                          <a:effectLst/>
                        </a:rPr>
                        <a:t>メッセージ内容</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7823359"/>
                  </a:ext>
                </a:extLst>
              </a:tr>
              <a:tr h="349271">
                <a:tc>
                  <a:txBody>
                    <a:bodyPr/>
                    <a:lstStyle/>
                    <a:p>
                      <a:pPr algn="ctr"/>
                      <a:r>
                        <a:rPr lang="en-US" sz="1600" dirty="0" err="1">
                          <a:effectLst/>
                        </a:rPr>
                        <a:t>user_id</a:t>
                      </a:r>
                      <a:endParaRPr lang="en-US" sz="16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ja-JP" altLang="en-US" sz="1600" dirty="0">
                          <a:effectLst/>
                        </a:rPr>
                        <a:t>メッセージをしたユーザー</a:t>
                      </a:r>
                      <a:r>
                        <a:rPr lang="en-US" altLang="ja-JP" sz="1600" dirty="0">
                          <a:effectLst/>
                        </a:rPr>
                        <a:t>ID</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4559270"/>
                  </a:ext>
                </a:extLst>
              </a:tr>
              <a:tr h="349271">
                <a:tc>
                  <a:txBody>
                    <a:bodyPr/>
                    <a:lstStyle/>
                    <a:p>
                      <a:pPr algn="ctr"/>
                      <a:r>
                        <a:rPr lang="en-US" sz="1600" dirty="0" err="1">
                          <a:effectLst/>
                        </a:rPr>
                        <a:t>destination_user_id</a:t>
                      </a:r>
                      <a:endParaRPr lang="en-US" sz="16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ja-JP" altLang="en-US" sz="1600">
                          <a:effectLst/>
                        </a:rPr>
                        <a:t>メッセージ送信先のユーザー</a:t>
                      </a:r>
                      <a:r>
                        <a:rPr lang="en-US" altLang="ja-JP" sz="1600">
                          <a:effectLst/>
                        </a:rPr>
                        <a:t>ID</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93201868"/>
                  </a:ext>
                </a:extLst>
              </a:tr>
              <a:tr h="349271">
                <a:tc>
                  <a:txBody>
                    <a:bodyPr/>
                    <a:lstStyle/>
                    <a:p>
                      <a:pPr algn="ctr"/>
                      <a:r>
                        <a:rPr lang="en-US" sz="1600" dirty="0" err="1">
                          <a:effectLst/>
                        </a:rPr>
                        <a:t>created_id</a:t>
                      </a:r>
                      <a:endParaRPr lang="en-US" sz="1600"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ja-JP" altLang="en-US" sz="1600" dirty="0">
                          <a:effectLst/>
                        </a:rPr>
                        <a:t>メッセージをした時刻</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62565788"/>
                  </a:ext>
                </a:extLst>
              </a:tr>
            </a:tbl>
          </a:graphicData>
        </a:graphic>
      </p:graphicFrame>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30412"/>
          <a:stretch/>
        </p:blipFill>
        <p:spPr>
          <a:xfrm>
            <a:off x="187565" y="1205800"/>
            <a:ext cx="5818792" cy="3402059"/>
          </a:xfrm>
          <a:prstGeom prst="rect">
            <a:avLst/>
          </a:prstGeom>
        </p:spPr>
      </p:pic>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l="47699"/>
          <a:stretch/>
        </p:blipFill>
        <p:spPr>
          <a:xfrm>
            <a:off x="6293229" y="1143798"/>
            <a:ext cx="3383320" cy="2040453"/>
          </a:xfrm>
          <a:prstGeom prst="rect">
            <a:avLst/>
          </a:prstGeom>
        </p:spPr>
      </p:pic>
      <p:sp>
        <p:nvSpPr>
          <p:cNvPr id="15" name="テキスト ボックス 14"/>
          <p:cNvSpPr txBox="1"/>
          <p:nvPr/>
        </p:nvSpPr>
        <p:spPr>
          <a:xfrm>
            <a:off x="6096002" y="390340"/>
            <a:ext cx="6311154" cy="707886"/>
          </a:xfrm>
          <a:prstGeom prst="rect">
            <a:avLst/>
          </a:prstGeom>
          <a:noFill/>
        </p:spPr>
        <p:txBody>
          <a:bodyPr wrap="square" rtlCol="0">
            <a:spAutoFit/>
          </a:bodyPr>
          <a:lstStyle/>
          <a:p>
            <a:r>
              <a:rPr lang="ja-JP" altLang="en-US" sz="2000" dirty="0" smtClean="0"/>
              <a:t>・</a:t>
            </a:r>
            <a:r>
              <a:rPr lang="en-US" altLang="ja-JP" sz="2000" dirty="0" err="1" smtClean="0"/>
              <a:t>message_relation</a:t>
            </a:r>
            <a:endParaRPr lang="en-US" altLang="ja-JP" sz="2000" dirty="0" smtClean="0"/>
          </a:p>
          <a:p>
            <a:r>
              <a:rPr lang="ja-JP" altLang="en-US" sz="2000" dirty="0" smtClean="0"/>
              <a:t>（メッセージやり取りがあったユーザーの格納場所）</a:t>
            </a:r>
            <a:endParaRPr kumimoji="1" lang="ja-JP" altLang="en-US" sz="2000" dirty="0"/>
          </a:p>
        </p:txBody>
      </p:sp>
      <p:sp>
        <p:nvSpPr>
          <p:cNvPr id="2" name="スライド番号プレースホルダー 1"/>
          <p:cNvSpPr>
            <a:spLocks noGrp="1"/>
          </p:cNvSpPr>
          <p:nvPr>
            <p:ph type="sldNum" sz="quarter" idx="12"/>
          </p:nvPr>
        </p:nvSpPr>
        <p:spPr/>
        <p:txBody>
          <a:bodyPr/>
          <a:lstStyle/>
          <a:p>
            <a:fld id="{8D739B9B-5237-455E-AB6A-56E5BE0A0863}" type="slidenum">
              <a:rPr kumimoji="1" lang="ja-JP" altLang="en-US" smtClean="0"/>
              <a:t>24</a:t>
            </a:fld>
            <a:endParaRPr kumimoji="1" lang="ja-JP" altLang="en-US"/>
          </a:p>
        </p:txBody>
      </p:sp>
    </p:spTree>
    <p:extLst>
      <p:ext uri="{BB962C8B-B14F-4D97-AF65-F5344CB8AC3E}">
        <p14:creationId xmlns:p14="http://schemas.microsoft.com/office/powerpoint/2010/main" val="17451444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28601" y="430307"/>
            <a:ext cx="11772899" cy="400110"/>
          </a:xfrm>
          <a:prstGeom prst="rect">
            <a:avLst/>
          </a:prstGeom>
          <a:noFill/>
        </p:spPr>
        <p:txBody>
          <a:bodyPr wrap="square" rtlCol="0">
            <a:spAutoFit/>
          </a:bodyPr>
          <a:lstStyle/>
          <a:p>
            <a:r>
              <a:rPr lang="ja-JP" altLang="en-US" sz="2000" b="1" dirty="0" smtClean="0"/>
              <a:t>トークルーム一覧</a:t>
            </a:r>
            <a:endParaRPr lang="en-US" altLang="ja-JP" sz="2000" b="1" dirty="0" smtClean="0"/>
          </a:p>
        </p:txBody>
      </p:sp>
      <p:sp>
        <p:nvSpPr>
          <p:cNvPr id="8" name="テキスト ボックス 7"/>
          <p:cNvSpPr txBox="1"/>
          <p:nvPr/>
        </p:nvSpPr>
        <p:spPr>
          <a:xfrm>
            <a:off x="6096000" y="959105"/>
            <a:ext cx="5642083" cy="1323439"/>
          </a:xfrm>
          <a:prstGeom prst="rect">
            <a:avLst/>
          </a:prstGeom>
          <a:noFill/>
        </p:spPr>
        <p:txBody>
          <a:bodyPr wrap="square" rtlCol="0">
            <a:spAutoFit/>
          </a:bodyPr>
          <a:lstStyle/>
          <a:p>
            <a:r>
              <a:rPr kumimoji="1" lang="ja-JP" altLang="en-US" sz="2000" dirty="0" smtClean="0"/>
              <a:t>・里親申し込みが完了した時に</a:t>
            </a:r>
            <a:r>
              <a:rPr kumimoji="1" lang="en-US" altLang="ja-JP" sz="2000" dirty="0" err="1" smtClean="0"/>
              <a:t>messege_relation</a:t>
            </a:r>
            <a:endParaRPr kumimoji="1" lang="en-US" altLang="ja-JP" sz="2000" dirty="0" smtClean="0"/>
          </a:p>
          <a:p>
            <a:r>
              <a:rPr lang="ja-JP" altLang="en-US" sz="2000" dirty="0" smtClean="0"/>
              <a:t>　</a:t>
            </a:r>
            <a:r>
              <a:rPr kumimoji="1" lang="ja-JP" altLang="en-US" sz="2000" dirty="0" smtClean="0"/>
              <a:t>テーブルにログインユーザーとブリーダーの　</a:t>
            </a:r>
            <a:endParaRPr kumimoji="1" lang="en-US" altLang="ja-JP" sz="2000" dirty="0" smtClean="0"/>
          </a:p>
          <a:p>
            <a:r>
              <a:rPr lang="ja-JP" altLang="en-US" sz="2000" dirty="0" smtClean="0"/>
              <a:t>　</a:t>
            </a:r>
            <a:r>
              <a:rPr kumimoji="1" lang="ja-JP" altLang="en-US" sz="2000" dirty="0" smtClean="0"/>
              <a:t>トークルームが無い場合、</a:t>
            </a:r>
            <a:r>
              <a:rPr lang="en-US" altLang="ja-JP" sz="2000" dirty="0"/>
              <a:t> </a:t>
            </a:r>
            <a:r>
              <a:rPr lang="en-US" altLang="ja-JP" sz="2000" dirty="0" err="1" smtClean="0"/>
              <a:t>messege_relation</a:t>
            </a:r>
            <a:endParaRPr lang="en-US" altLang="ja-JP" sz="2000" dirty="0" smtClean="0"/>
          </a:p>
          <a:p>
            <a:r>
              <a:rPr lang="ja-JP" altLang="en-US" sz="2000" dirty="0" smtClean="0"/>
              <a:t>　テーブルに各ユーザーの</a:t>
            </a:r>
            <a:r>
              <a:rPr lang="en-US" altLang="ja-JP" sz="2000" dirty="0" smtClean="0"/>
              <a:t>ID</a:t>
            </a:r>
            <a:r>
              <a:rPr lang="ja-JP" altLang="en-US" sz="2000" dirty="0" smtClean="0"/>
              <a:t>情報を追加します。</a:t>
            </a:r>
            <a:endParaRPr lang="en-US" altLang="ja-JP" sz="2000"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1502"/>
          <a:stretch/>
        </p:blipFill>
        <p:spPr>
          <a:xfrm>
            <a:off x="228601" y="959105"/>
            <a:ext cx="5778062" cy="4680661"/>
          </a:xfrm>
          <a:prstGeom prst="rect">
            <a:avLst/>
          </a:prstGeom>
          <a:ln>
            <a:solidFill>
              <a:schemeClr val="tx1"/>
            </a:solidFill>
          </a:ln>
        </p:spPr>
      </p:pic>
      <p:sp>
        <p:nvSpPr>
          <p:cNvPr id="9" name="テキスト ボックス 8"/>
          <p:cNvSpPr txBox="1"/>
          <p:nvPr/>
        </p:nvSpPr>
        <p:spPr>
          <a:xfrm>
            <a:off x="6095999" y="2381741"/>
            <a:ext cx="5642083" cy="1323439"/>
          </a:xfrm>
          <a:prstGeom prst="rect">
            <a:avLst/>
          </a:prstGeom>
          <a:noFill/>
        </p:spPr>
        <p:txBody>
          <a:bodyPr wrap="square" rtlCol="0">
            <a:spAutoFit/>
          </a:bodyPr>
          <a:lstStyle/>
          <a:p>
            <a:r>
              <a:rPr lang="ja-JP" altLang="en-US" sz="2000" dirty="0" smtClean="0"/>
              <a:t>・トークルーム一覧を開くと、</a:t>
            </a:r>
            <a:r>
              <a:rPr lang="en-US" altLang="ja-JP" sz="2000" dirty="0" err="1" smtClean="0"/>
              <a:t>messege_relation</a:t>
            </a:r>
            <a:endParaRPr lang="en-US" altLang="ja-JP" sz="2000" dirty="0" smtClean="0"/>
          </a:p>
          <a:p>
            <a:r>
              <a:rPr lang="ja-JP" altLang="en-US" sz="2000" dirty="0" smtClean="0"/>
              <a:t>　テーブルからログインユーザー</a:t>
            </a:r>
            <a:r>
              <a:rPr lang="en-US" altLang="ja-JP" sz="2000" dirty="0" smtClean="0"/>
              <a:t>ID</a:t>
            </a:r>
            <a:r>
              <a:rPr lang="ja-JP" altLang="en-US" sz="2000" dirty="0" smtClean="0"/>
              <a:t>が格納され　</a:t>
            </a:r>
            <a:endParaRPr lang="en-US" altLang="ja-JP" sz="2000" dirty="0" smtClean="0"/>
          </a:p>
          <a:p>
            <a:r>
              <a:rPr lang="ja-JP" altLang="en-US" sz="2000" dirty="0" smtClean="0"/>
              <a:t>　</a:t>
            </a:r>
            <a:r>
              <a:rPr lang="ja-JP" altLang="en-US" sz="2000" dirty="0" err="1" smtClean="0"/>
              <a:t>て</a:t>
            </a:r>
            <a:r>
              <a:rPr lang="ja-JP" altLang="en-US" sz="2000" dirty="0" smtClean="0"/>
              <a:t>いるトークルームを取り出して表示してい</a:t>
            </a:r>
            <a:endParaRPr lang="en-US" altLang="ja-JP" sz="2000" dirty="0" smtClean="0"/>
          </a:p>
          <a:p>
            <a:r>
              <a:rPr lang="ja-JP" altLang="en-US" sz="2000" dirty="0" smtClean="0"/>
              <a:t>　ます。</a:t>
            </a:r>
            <a:endParaRPr lang="en-US" altLang="ja-JP" sz="2000" dirty="0" smtClean="0"/>
          </a:p>
        </p:txBody>
      </p:sp>
      <p:sp>
        <p:nvSpPr>
          <p:cNvPr id="10" name="テキスト ボックス 9"/>
          <p:cNvSpPr txBox="1"/>
          <p:nvPr/>
        </p:nvSpPr>
        <p:spPr>
          <a:xfrm>
            <a:off x="6116691" y="3804377"/>
            <a:ext cx="5642083" cy="707886"/>
          </a:xfrm>
          <a:prstGeom prst="rect">
            <a:avLst/>
          </a:prstGeom>
          <a:noFill/>
        </p:spPr>
        <p:txBody>
          <a:bodyPr wrap="square" rtlCol="0">
            <a:spAutoFit/>
          </a:bodyPr>
          <a:lstStyle/>
          <a:p>
            <a:r>
              <a:rPr lang="ja-JP" altLang="en-US" sz="2000" dirty="0" smtClean="0"/>
              <a:t>・各トークルームには</a:t>
            </a:r>
            <a:r>
              <a:rPr lang="en-US" altLang="ja-JP" sz="2000" dirty="0" err="1" smtClean="0"/>
              <a:t>messege</a:t>
            </a:r>
            <a:r>
              <a:rPr lang="ja-JP" altLang="en-US" sz="2000" dirty="0" smtClean="0"/>
              <a:t>テーブルから直</a:t>
            </a:r>
            <a:endParaRPr lang="en-US" altLang="ja-JP" sz="2000" dirty="0" smtClean="0"/>
          </a:p>
          <a:p>
            <a:r>
              <a:rPr lang="ja-JP" altLang="en-US" sz="2000" dirty="0" smtClean="0"/>
              <a:t>　近のやり取りを</a:t>
            </a:r>
            <a:r>
              <a:rPr lang="en-US" altLang="ja-JP" sz="2000" dirty="0" smtClean="0"/>
              <a:t>1</a:t>
            </a:r>
            <a:r>
              <a:rPr lang="ja-JP" altLang="en-US" sz="2000" dirty="0" smtClean="0"/>
              <a:t>件表示しています。</a:t>
            </a:r>
            <a:endParaRPr lang="en-US" altLang="ja-JP" sz="2000" dirty="0" smtClean="0"/>
          </a:p>
        </p:txBody>
      </p:sp>
      <p:sp>
        <p:nvSpPr>
          <p:cNvPr id="2" name="スライド番号プレースホルダー 1"/>
          <p:cNvSpPr>
            <a:spLocks noGrp="1"/>
          </p:cNvSpPr>
          <p:nvPr>
            <p:ph type="sldNum" sz="quarter" idx="12"/>
          </p:nvPr>
        </p:nvSpPr>
        <p:spPr/>
        <p:txBody>
          <a:bodyPr/>
          <a:lstStyle/>
          <a:p>
            <a:fld id="{8D739B9B-5237-455E-AB6A-56E5BE0A0863}" type="slidenum">
              <a:rPr kumimoji="1" lang="ja-JP" altLang="en-US" smtClean="0"/>
              <a:t>25</a:t>
            </a:fld>
            <a:endParaRPr kumimoji="1" lang="ja-JP" altLang="en-US"/>
          </a:p>
        </p:txBody>
      </p:sp>
    </p:spTree>
    <p:extLst>
      <p:ext uri="{BB962C8B-B14F-4D97-AF65-F5344CB8AC3E}">
        <p14:creationId xmlns:p14="http://schemas.microsoft.com/office/powerpoint/2010/main" val="1679678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28601" y="430307"/>
            <a:ext cx="11772899" cy="400110"/>
          </a:xfrm>
          <a:prstGeom prst="rect">
            <a:avLst/>
          </a:prstGeom>
          <a:noFill/>
        </p:spPr>
        <p:txBody>
          <a:bodyPr wrap="square" rtlCol="0">
            <a:spAutoFit/>
          </a:bodyPr>
          <a:lstStyle/>
          <a:p>
            <a:r>
              <a:rPr lang="ja-JP" altLang="en-US" sz="2000" b="1" dirty="0"/>
              <a:t>メッセージ</a:t>
            </a:r>
            <a:endParaRPr lang="en-US" altLang="ja-JP" sz="2000" b="1" dirty="0" smtClean="0"/>
          </a:p>
        </p:txBody>
      </p:sp>
      <p:sp>
        <p:nvSpPr>
          <p:cNvPr id="8" name="テキスト ボックス 7"/>
          <p:cNvSpPr txBox="1"/>
          <p:nvPr/>
        </p:nvSpPr>
        <p:spPr>
          <a:xfrm>
            <a:off x="6096000" y="959105"/>
            <a:ext cx="5642083" cy="1015663"/>
          </a:xfrm>
          <a:prstGeom prst="rect">
            <a:avLst/>
          </a:prstGeom>
          <a:noFill/>
        </p:spPr>
        <p:txBody>
          <a:bodyPr wrap="square" rtlCol="0">
            <a:spAutoFit/>
          </a:bodyPr>
          <a:lstStyle/>
          <a:p>
            <a:r>
              <a:rPr kumimoji="1" lang="ja-JP" altLang="en-US" sz="2000" dirty="0" smtClean="0"/>
              <a:t>・ログインユーザー</a:t>
            </a:r>
            <a:r>
              <a:rPr kumimoji="1" lang="en-US" altLang="ja-JP" sz="2000" dirty="0" smtClean="0"/>
              <a:t>ID</a:t>
            </a:r>
            <a:r>
              <a:rPr kumimoji="1" lang="ja-JP" altLang="en-US" sz="2000" dirty="0" smtClean="0"/>
              <a:t>と選択された</a:t>
            </a:r>
            <a:r>
              <a:rPr lang="ja-JP" altLang="en-US" sz="2000" dirty="0" smtClean="0"/>
              <a:t>トークルー</a:t>
            </a:r>
            <a:endParaRPr lang="en-US" altLang="ja-JP" sz="2000" dirty="0" smtClean="0"/>
          </a:p>
          <a:p>
            <a:r>
              <a:rPr lang="ja-JP" altLang="en-US" sz="2000" dirty="0" smtClean="0"/>
              <a:t>　ムのユーザー</a:t>
            </a:r>
            <a:r>
              <a:rPr lang="en-US" altLang="ja-JP" sz="2000" dirty="0" smtClean="0"/>
              <a:t>ID</a:t>
            </a:r>
            <a:r>
              <a:rPr lang="ja-JP" altLang="en-US" sz="2000" dirty="0" smtClean="0"/>
              <a:t>を使用して、</a:t>
            </a:r>
            <a:r>
              <a:rPr lang="en-US" altLang="ja-JP" sz="2000" dirty="0" err="1" smtClean="0"/>
              <a:t>messege</a:t>
            </a:r>
            <a:r>
              <a:rPr lang="ja-JP" altLang="en-US" sz="2000" dirty="0" smtClean="0"/>
              <a:t>テーブル</a:t>
            </a:r>
            <a:endParaRPr lang="en-US" altLang="ja-JP" sz="2000" dirty="0" smtClean="0"/>
          </a:p>
          <a:p>
            <a:r>
              <a:rPr lang="ja-JP" altLang="en-US" sz="2000" dirty="0" smtClean="0"/>
              <a:t>　からやり取りを取り出しています。</a:t>
            </a:r>
            <a:endParaRPr lang="en-US" altLang="ja-JP" sz="2000" dirty="0"/>
          </a:p>
        </p:txBody>
      </p:sp>
      <p:sp>
        <p:nvSpPr>
          <p:cNvPr id="9" name="テキスト ボックス 8"/>
          <p:cNvSpPr txBox="1"/>
          <p:nvPr/>
        </p:nvSpPr>
        <p:spPr>
          <a:xfrm>
            <a:off x="6095999" y="2103456"/>
            <a:ext cx="5642083" cy="1015663"/>
          </a:xfrm>
          <a:prstGeom prst="rect">
            <a:avLst/>
          </a:prstGeom>
          <a:noFill/>
        </p:spPr>
        <p:txBody>
          <a:bodyPr wrap="square" rtlCol="0">
            <a:spAutoFit/>
          </a:bodyPr>
          <a:lstStyle/>
          <a:p>
            <a:r>
              <a:rPr lang="ja-JP" altLang="en-US" sz="2000" dirty="0" smtClean="0"/>
              <a:t>・メッセージを送信すると各ユーザー</a:t>
            </a:r>
            <a:r>
              <a:rPr lang="en-US" altLang="ja-JP" sz="2000" dirty="0" smtClean="0"/>
              <a:t>ID</a:t>
            </a:r>
            <a:r>
              <a:rPr lang="ja-JP" altLang="en-US" sz="2000" dirty="0" err="1" smtClean="0"/>
              <a:t>、</a:t>
            </a:r>
            <a:r>
              <a:rPr lang="ja-JP" altLang="en-US" sz="2000" dirty="0" smtClean="0"/>
              <a:t>メッ</a:t>
            </a:r>
            <a:endParaRPr lang="en-US" altLang="ja-JP" sz="2000" dirty="0" smtClean="0"/>
          </a:p>
          <a:p>
            <a:r>
              <a:rPr lang="ja-JP" altLang="en-US" sz="2000" dirty="0" smtClean="0"/>
              <a:t>　セージ内容、送信時刻を</a:t>
            </a:r>
            <a:r>
              <a:rPr lang="en-US" altLang="ja-JP" sz="2000" dirty="0" smtClean="0"/>
              <a:t>message</a:t>
            </a:r>
            <a:r>
              <a:rPr lang="ja-JP" altLang="en-US" sz="2000" dirty="0" smtClean="0"/>
              <a:t>テーブルに</a:t>
            </a:r>
            <a:endParaRPr lang="en-US" altLang="ja-JP" sz="2000" dirty="0" smtClean="0"/>
          </a:p>
          <a:p>
            <a:r>
              <a:rPr lang="ja-JP" altLang="en-US" sz="2000" dirty="0" smtClean="0"/>
              <a:t>　格納します。</a:t>
            </a:r>
            <a:endParaRPr lang="en-US" altLang="ja-JP" sz="2000" dirty="0" smtClean="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962038"/>
            <a:ext cx="5778062" cy="4829162"/>
          </a:xfrm>
          <a:prstGeom prst="rect">
            <a:avLst/>
          </a:prstGeom>
          <a:ln>
            <a:solidFill>
              <a:schemeClr val="tx1"/>
            </a:solidFill>
          </a:ln>
        </p:spPr>
      </p:pic>
      <p:sp>
        <p:nvSpPr>
          <p:cNvPr id="11" name="テキスト ボックス 10"/>
          <p:cNvSpPr txBox="1"/>
          <p:nvPr/>
        </p:nvSpPr>
        <p:spPr>
          <a:xfrm>
            <a:off x="6006663" y="3247807"/>
            <a:ext cx="5642083" cy="707886"/>
          </a:xfrm>
          <a:prstGeom prst="rect">
            <a:avLst/>
          </a:prstGeom>
          <a:noFill/>
        </p:spPr>
        <p:txBody>
          <a:bodyPr wrap="square" rtlCol="0">
            <a:spAutoFit/>
          </a:bodyPr>
          <a:lstStyle/>
          <a:p>
            <a:r>
              <a:rPr lang="ja-JP" altLang="en-US" sz="2000" dirty="0" smtClean="0"/>
              <a:t>・現在の時刻とメッセージ送信時刻の差分を</a:t>
            </a:r>
            <a:endParaRPr lang="en-US" altLang="ja-JP" sz="2000" dirty="0" smtClean="0"/>
          </a:p>
          <a:p>
            <a:r>
              <a:rPr lang="ja-JP" altLang="en-US" sz="2000" dirty="0" smtClean="0"/>
              <a:t>　メッセージ横に表示しています。</a:t>
            </a:r>
            <a:endParaRPr lang="en-US" altLang="ja-JP" sz="2000" dirty="0" smtClean="0"/>
          </a:p>
        </p:txBody>
      </p:sp>
      <p:sp>
        <p:nvSpPr>
          <p:cNvPr id="3" name="スライド番号プレースホルダー 2"/>
          <p:cNvSpPr>
            <a:spLocks noGrp="1"/>
          </p:cNvSpPr>
          <p:nvPr>
            <p:ph type="sldNum" sz="quarter" idx="12"/>
          </p:nvPr>
        </p:nvSpPr>
        <p:spPr/>
        <p:txBody>
          <a:bodyPr/>
          <a:lstStyle/>
          <a:p>
            <a:fld id="{8D739B9B-5237-455E-AB6A-56E5BE0A0863}" type="slidenum">
              <a:rPr kumimoji="1" lang="ja-JP" altLang="en-US" smtClean="0"/>
              <a:t>26</a:t>
            </a:fld>
            <a:endParaRPr kumimoji="1" lang="ja-JP" altLang="en-US"/>
          </a:p>
        </p:txBody>
      </p:sp>
    </p:spTree>
    <p:extLst>
      <p:ext uri="{BB962C8B-B14F-4D97-AF65-F5344CB8AC3E}">
        <p14:creationId xmlns:p14="http://schemas.microsoft.com/office/powerpoint/2010/main" val="3437163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r="33025"/>
          <a:stretch/>
        </p:blipFill>
        <p:spPr>
          <a:xfrm>
            <a:off x="4632888" y="0"/>
            <a:ext cx="7546586" cy="6338170"/>
          </a:xfrm>
          <a:prstGeom prst="rect">
            <a:avLst/>
          </a:prstGeom>
        </p:spPr>
      </p:pic>
      <p:sp>
        <p:nvSpPr>
          <p:cNvPr id="2" name="タイトル 1"/>
          <p:cNvSpPr>
            <a:spLocks noGrp="1"/>
          </p:cNvSpPr>
          <p:nvPr>
            <p:ph type="title" idx="4294967295"/>
          </p:nvPr>
        </p:nvSpPr>
        <p:spPr>
          <a:xfrm>
            <a:off x="0" y="2695108"/>
            <a:ext cx="6329082" cy="965760"/>
          </a:xfrm>
        </p:spPr>
        <p:txBody>
          <a:bodyPr/>
          <a:lstStyle/>
          <a:p>
            <a:pPr algn="ctr"/>
            <a:r>
              <a:rPr lang="ja-JP" altLang="en-US" b="1" dirty="0"/>
              <a:t>イベント情報</a:t>
            </a:r>
            <a:endParaRPr kumimoji="1" lang="ja-JP" altLang="en-US" b="1" dirty="0"/>
          </a:p>
        </p:txBody>
      </p:sp>
      <p:sp>
        <p:nvSpPr>
          <p:cNvPr id="4" name="スライド番号プレースホルダー 3"/>
          <p:cNvSpPr>
            <a:spLocks noGrp="1"/>
          </p:cNvSpPr>
          <p:nvPr>
            <p:ph type="sldNum" sz="quarter" idx="12"/>
          </p:nvPr>
        </p:nvSpPr>
        <p:spPr/>
        <p:txBody>
          <a:bodyPr/>
          <a:lstStyle/>
          <a:p>
            <a:fld id="{8D739B9B-5237-455E-AB6A-56E5BE0A0863}" type="slidenum">
              <a:rPr kumimoji="1" lang="ja-JP" altLang="en-US" smtClean="0"/>
              <a:t>27</a:t>
            </a:fld>
            <a:endParaRPr kumimoji="1" lang="ja-JP" altLang="en-US"/>
          </a:p>
        </p:txBody>
      </p:sp>
    </p:spTree>
    <p:extLst>
      <p:ext uri="{BB962C8B-B14F-4D97-AF65-F5344CB8AC3E}">
        <p14:creationId xmlns:p14="http://schemas.microsoft.com/office/powerpoint/2010/main" val="37030734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28601" y="430307"/>
            <a:ext cx="11772899" cy="400110"/>
          </a:xfrm>
          <a:prstGeom prst="rect">
            <a:avLst/>
          </a:prstGeom>
          <a:noFill/>
        </p:spPr>
        <p:txBody>
          <a:bodyPr wrap="square" rtlCol="0">
            <a:spAutoFit/>
          </a:bodyPr>
          <a:lstStyle/>
          <a:p>
            <a:r>
              <a:rPr lang="ja-JP" altLang="en-US" sz="2000" b="1" dirty="0" smtClean="0"/>
              <a:t>イベントについて</a:t>
            </a:r>
            <a:endParaRPr lang="en-US" altLang="ja-JP" sz="2000" b="1" dirty="0" smtClean="0"/>
          </a:p>
        </p:txBody>
      </p:sp>
      <p:pic>
        <p:nvPicPr>
          <p:cNvPr id="3" name="図 2"/>
          <p:cNvPicPr>
            <a:picLocks noChangeAspect="1"/>
          </p:cNvPicPr>
          <p:nvPr/>
        </p:nvPicPr>
        <p:blipFill>
          <a:blip r:embed="rId2"/>
          <a:stretch>
            <a:fillRect/>
          </a:stretch>
        </p:blipFill>
        <p:spPr>
          <a:xfrm>
            <a:off x="228601" y="959103"/>
            <a:ext cx="8994700" cy="5022724"/>
          </a:xfrm>
          <a:prstGeom prst="rect">
            <a:avLst/>
          </a:prstGeom>
          <a:ln>
            <a:solidFill>
              <a:schemeClr val="tx1"/>
            </a:solidFill>
          </a:ln>
        </p:spPr>
      </p:pic>
      <p:sp>
        <p:nvSpPr>
          <p:cNvPr id="5" name="四角形吹き出し 4"/>
          <p:cNvSpPr/>
          <p:nvPr/>
        </p:nvSpPr>
        <p:spPr>
          <a:xfrm>
            <a:off x="7735733" y="1272136"/>
            <a:ext cx="4164167" cy="2951521"/>
          </a:xfrm>
          <a:prstGeom prst="wedgeRectCallout">
            <a:avLst>
              <a:gd name="adj1" fmla="val -62514"/>
              <a:gd name="adj2" fmla="val -20284"/>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endParaRPr kumimoji="1" lang="en-US" altLang="ja-JP" dirty="0" smtClean="0"/>
          </a:p>
          <a:p>
            <a:r>
              <a:rPr kumimoji="1" lang="ja-JP" altLang="en-US" dirty="0" smtClean="0"/>
              <a:t>譲渡会など犬猫に関するイベントを</a:t>
            </a:r>
            <a:endParaRPr kumimoji="1" lang="en-US" altLang="ja-JP" dirty="0" smtClean="0"/>
          </a:p>
          <a:p>
            <a:r>
              <a:rPr lang="ja-JP" altLang="en-US" dirty="0" smtClean="0"/>
              <a:t>一覧で表示している</a:t>
            </a:r>
            <a:r>
              <a:rPr kumimoji="1" lang="ja-JP" altLang="en-US" dirty="0" smtClean="0"/>
              <a:t>ページです。</a:t>
            </a:r>
            <a:endParaRPr kumimoji="1" lang="en-US" altLang="ja-JP" dirty="0" smtClean="0"/>
          </a:p>
          <a:p>
            <a:endParaRPr lang="en-US" altLang="ja-JP" dirty="0" smtClean="0"/>
          </a:p>
          <a:p>
            <a:r>
              <a:rPr lang="ja-JP" altLang="en-US" dirty="0"/>
              <a:t>フォームで条件絞込検索ができます</a:t>
            </a:r>
            <a:r>
              <a:rPr lang="ja-JP" altLang="en-US" dirty="0" smtClean="0"/>
              <a:t>。</a:t>
            </a:r>
            <a:endParaRPr lang="en-US" altLang="ja-JP" dirty="0" smtClean="0"/>
          </a:p>
          <a:p>
            <a:r>
              <a:rPr lang="ja-JP" altLang="en-US" dirty="0" smtClean="0"/>
              <a:t>・種別（犬か猫か）</a:t>
            </a:r>
            <a:endParaRPr lang="en-US" altLang="ja-JP" dirty="0" smtClean="0"/>
          </a:p>
          <a:p>
            <a:r>
              <a:rPr lang="ja-JP" altLang="en-US" dirty="0" smtClean="0"/>
              <a:t>・開催地域</a:t>
            </a:r>
            <a:endParaRPr lang="en-US" altLang="ja-JP" dirty="0" smtClean="0"/>
          </a:p>
          <a:p>
            <a:r>
              <a:rPr lang="ja-JP" altLang="en-US" dirty="0" smtClean="0"/>
              <a:t>・開催日（開始日のみでも検索</a:t>
            </a:r>
            <a:r>
              <a:rPr lang="en-US" altLang="ja-JP" dirty="0" smtClean="0"/>
              <a:t>OK</a:t>
            </a:r>
            <a:r>
              <a:rPr lang="ja-JP" altLang="en-US" dirty="0" smtClean="0"/>
              <a:t>）</a:t>
            </a:r>
            <a:endParaRPr lang="en-US" altLang="ja-JP" dirty="0" smtClean="0"/>
          </a:p>
          <a:p>
            <a:r>
              <a:rPr lang="ja-JP" altLang="en-US" dirty="0" smtClean="0"/>
              <a:t>・キーワード</a:t>
            </a:r>
            <a:endParaRPr lang="en-US" altLang="ja-JP" dirty="0" smtClean="0"/>
          </a:p>
        </p:txBody>
      </p:sp>
      <p:sp>
        <p:nvSpPr>
          <p:cNvPr id="2" name="スライド番号プレースホルダー 1"/>
          <p:cNvSpPr>
            <a:spLocks noGrp="1"/>
          </p:cNvSpPr>
          <p:nvPr>
            <p:ph type="sldNum" sz="quarter" idx="12"/>
          </p:nvPr>
        </p:nvSpPr>
        <p:spPr/>
        <p:txBody>
          <a:bodyPr/>
          <a:lstStyle/>
          <a:p>
            <a:fld id="{8D739B9B-5237-455E-AB6A-56E5BE0A0863}" type="slidenum">
              <a:rPr kumimoji="1" lang="ja-JP" altLang="en-US" smtClean="0"/>
              <a:t>28</a:t>
            </a:fld>
            <a:endParaRPr kumimoji="1" lang="ja-JP" altLang="en-US"/>
          </a:p>
        </p:txBody>
      </p:sp>
    </p:spTree>
    <p:extLst>
      <p:ext uri="{BB962C8B-B14F-4D97-AF65-F5344CB8AC3E}">
        <p14:creationId xmlns:p14="http://schemas.microsoft.com/office/powerpoint/2010/main" val="2645833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28601" y="430307"/>
            <a:ext cx="11772899" cy="400110"/>
          </a:xfrm>
          <a:prstGeom prst="rect">
            <a:avLst/>
          </a:prstGeom>
          <a:noFill/>
        </p:spPr>
        <p:txBody>
          <a:bodyPr wrap="square" rtlCol="0">
            <a:spAutoFit/>
          </a:bodyPr>
          <a:lstStyle/>
          <a:p>
            <a:r>
              <a:rPr lang="ja-JP" altLang="en-US" sz="2000" b="1" dirty="0" smtClean="0"/>
              <a:t>イベント情報・テーブルについて</a:t>
            </a:r>
            <a:endParaRPr lang="en-US" altLang="ja-JP" sz="2000" b="1" dirty="0" smtClean="0"/>
          </a:p>
        </p:txBody>
      </p:sp>
      <p:pic>
        <p:nvPicPr>
          <p:cNvPr id="6" name="図 5"/>
          <p:cNvPicPr>
            <a:picLocks noChangeAspect="1"/>
          </p:cNvPicPr>
          <p:nvPr/>
        </p:nvPicPr>
        <p:blipFill>
          <a:blip r:embed="rId2"/>
          <a:stretch>
            <a:fillRect/>
          </a:stretch>
        </p:blipFill>
        <p:spPr>
          <a:xfrm>
            <a:off x="7837713" y="255241"/>
            <a:ext cx="3135087" cy="3887506"/>
          </a:xfrm>
          <a:prstGeom prst="rect">
            <a:avLst/>
          </a:prstGeom>
        </p:spPr>
      </p:pic>
      <p:sp>
        <p:nvSpPr>
          <p:cNvPr id="9" name="テキスト ボックス 8"/>
          <p:cNvSpPr txBox="1"/>
          <p:nvPr/>
        </p:nvSpPr>
        <p:spPr>
          <a:xfrm>
            <a:off x="272142" y="1130146"/>
            <a:ext cx="7565571" cy="1323439"/>
          </a:xfrm>
          <a:prstGeom prst="rect">
            <a:avLst/>
          </a:prstGeom>
          <a:noFill/>
        </p:spPr>
        <p:txBody>
          <a:bodyPr wrap="square" rtlCol="0">
            <a:spAutoFit/>
          </a:bodyPr>
          <a:lstStyle/>
          <a:p>
            <a:r>
              <a:rPr lang="ja-JP" altLang="en-US" sz="2000" dirty="0" smtClean="0"/>
              <a:t>各イベント情報は、</a:t>
            </a:r>
            <a:r>
              <a:rPr lang="en-US" altLang="ja-JP" sz="2000" dirty="0" smtClean="0"/>
              <a:t>DB</a:t>
            </a:r>
            <a:r>
              <a:rPr lang="ja-JP" altLang="en-US" sz="2000" dirty="0"/>
              <a:t>の</a:t>
            </a:r>
            <a:r>
              <a:rPr lang="ja-JP" altLang="en-US" sz="2000" dirty="0" smtClean="0"/>
              <a:t>「</a:t>
            </a:r>
            <a:r>
              <a:rPr lang="en-US" altLang="ja-JP" sz="2000" dirty="0" smtClean="0"/>
              <a:t>event</a:t>
            </a:r>
            <a:r>
              <a:rPr lang="ja-JP" altLang="en-US" sz="2000" dirty="0" smtClean="0"/>
              <a:t>」テーブルから読み込んで、</a:t>
            </a:r>
            <a:endParaRPr lang="en-US" altLang="ja-JP" sz="2000" dirty="0" smtClean="0"/>
          </a:p>
          <a:p>
            <a:r>
              <a:rPr lang="ja-JP" altLang="en-US" sz="2000" dirty="0"/>
              <a:t>一覧と</a:t>
            </a:r>
            <a:r>
              <a:rPr lang="ja-JP" altLang="en-US" sz="2000" dirty="0" smtClean="0"/>
              <a:t>して表示しています。</a:t>
            </a:r>
            <a:endParaRPr lang="en-US" altLang="ja-JP" sz="2000" dirty="0" smtClean="0"/>
          </a:p>
          <a:p>
            <a:endParaRPr lang="en-US" altLang="ja-JP" sz="2000" dirty="0"/>
          </a:p>
          <a:p>
            <a:r>
              <a:rPr lang="en-US" altLang="ja-JP" sz="2000" dirty="0" smtClean="0"/>
              <a:t>※event</a:t>
            </a:r>
            <a:r>
              <a:rPr lang="ja-JP" altLang="en-US" sz="2000" dirty="0" smtClean="0"/>
              <a:t>テーブルのデータはあらかじめ登録済のもの。</a:t>
            </a:r>
            <a:endParaRPr lang="en-US" altLang="ja-JP" sz="2000" dirty="0" smtClean="0"/>
          </a:p>
        </p:txBody>
      </p:sp>
      <p:sp>
        <p:nvSpPr>
          <p:cNvPr id="10" name="テキスト ボックス 9"/>
          <p:cNvSpPr txBox="1"/>
          <p:nvPr/>
        </p:nvSpPr>
        <p:spPr>
          <a:xfrm>
            <a:off x="272142" y="3742637"/>
            <a:ext cx="1896921" cy="400110"/>
          </a:xfrm>
          <a:prstGeom prst="rect">
            <a:avLst/>
          </a:prstGeom>
          <a:noFill/>
        </p:spPr>
        <p:txBody>
          <a:bodyPr wrap="square" rtlCol="0">
            <a:spAutoFit/>
          </a:bodyPr>
          <a:lstStyle/>
          <a:p>
            <a:r>
              <a:rPr lang="en-US" altLang="ja-JP" sz="2000" b="1" dirty="0" smtClean="0"/>
              <a:t>event</a:t>
            </a:r>
            <a:r>
              <a:rPr lang="ja-JP" altLang="en-US" b="1" dirty="0" smtClean="0"/>
              <a:t>テーブル</a:t>
            </a:r>
            <a:endParaRPr lang="en-US" altLang="ja-JP" b="1" dirty="0" smtClean="0"/>
          </a:p>
        </p:txBody>
      </p:sp>
      <p:grpSp>
        <p:nvGrpSpPr>
          <p:cNvPr id="16" name="グループ化 15"/>
          <p:cNvGrpSpPr/>
          <p:nvPr/>
        </p:nvGrpSpPr>
        <p:grpSpPr>
          <a:xfrm>
            <a:off x="272143" y="4199586"/>
            <a:ext cx="11194715" cy="1798281"/>
            <a:chOff x="228602" y="893186"/>
            <a:chExt cx="9363526" cy="1504125"/>
          </a:xfrm>
        </p:grpSpPr>
        <p:pic>
          <p:nvPicPr>
            <p:cNvPr id="12" name="図 11"/>
            <p:cNvPicPr>
              <a:picLocks noChangeAspect="1"/>
            </p:cNvPicPr>
            <p:nvPr/>
          </p:nvPicPr>
          <p:blipFill rotWithShape="1">
            <a:blip r:embed="rId3"/>
            <a:srcRect r="73956"/>
            <a:stretch/>
          </p:blipFill>
          <p:spPr>
            <a:xfrm>
              <a:off x="228602" y="902524"/>
              <a:ext cx="3066142" cy="1494787"/>
            </a:xfrm>
            <a:prstGeom prst="rect">
              <a:avLst/>
            </a:prstGeom>
          </p:spPr>
        </p:pic>
        <p:pic>
          <p:nvPicPr>
            <p:cNvPr id="15" name="図 14"/>
            <p:cNvPicPr>
              <a:picLocks noChangeAspect="1"/>
            </p:cNvPicPr>
            <p:nvPr/>
          </p:nvPicPr>
          <p:blipFill rotWithShape="1">
            <a:blip r:embed="rId3"/>
            <a:srcRect l="46331" r="384"/>
            <a:stretch/>
          </p:blipFill>
          <p:spPr>
            <a:xfrm>
              <a:off x="3294744" y="893186"/>
              <a:ext cx="6297384" cy="1494787"/>
            </a:xfrm>
            <a:prstGeom prst="rect">
              <a:avLst/>
            </a:prstGeom>
          </p:spPr>
        </p:pic>
      </p:grpSp>
      <p:sp>
        <p:nvSpPr>
          <p:cNvPr id="17" name="屈折矢印 16"/>
          <p:cNvSpPr/>
          <p:nvPr/>
        </p:nvSpPr>
        <p:spPr>
          <a:xfrm rot="16200000" flipV="1">
            <a:off x="6570931" y="2811235"/>
            <a:ext cx="835978" cy="1426936"/>
          </a:xfrm>
          <a:prstGeom prst="ben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8D739B9B-5237-455E-AB6A-56E5BE0A0863}" type="slidenum">
              <a:rPr kumimoji="1" lang="ja-JP" altLang="en-US" smtClean="0"/>
              <a:t>29</a:t>
            </a:fld>
            <a:endParaRPr kumimoji="1" lang="ja-JP" altLang="en-US"/>
          </a:p>
        </p:txBody>
      </p:sp>
    </p:spTree>
    <p:extLst>
      <p:ext uri="{BB962C8B-B14F-4D97-AF65-F5344CB8AC3E}">
        <p14:creationId xmlns:p14="http://schemas.microsoft.com/office/powerpoint/2010/main" val="28582735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15881" t="4793" r="19780"/>
          <a:stretch/>
        </p:blipFill>
        <p:spPr>
          <a:xfrm>
            <a:off x="5936342" y="91440"/>
            <a:ext cx="6261754" cy="6235633"/>
          </a:xfrm>
          <a:prstGeom prst="rect">
            <a:avLst/>
          </a:prstGeom>
        </p:spPr>
      </p:pic>
      <p:sp>
        <p:nvSpPr>
          <p:cNvPr id="2" name="タイトル 1"/>
          <p:cNvSpPr>
            <a:spLocks noGrp="1"/>
          </p:cNvSpPr>
          <p:nvPr>
            <p:ph type="title"/>
          </p:nvPr>
        </p:nvSpPr>
        <p:spPr/>
        <p:txBody>
          <a:bodyPr/>
          <a:lstStyle/>
          <a:p>
            <a:r>
              <a:rPr kumimoji="1" lang="ja-JP" altLang="en-US" dirty="0" smtClean="0"/>
              <a:t>アプリの概要</a:t>
            </a:r>
            <a:endParaRPr kumimoji="1" lang="ja-JP" altLang="en-US" dirty="0"/>
          </a:p>
        </p:txBody>
      </p:sp>
      <p:sp>
        <p:nvSpPr>
          <p:cNvPr id="3" name="コンテンツ プレースホルダー 2"/>
          <p:cNvSpPr>
            <a:spLocks noGrp="1"/>
          </p:cNvSpPr>
          <p:nvPr>
            <p:ph idx="1"/>
          </p:nvPr>
        </p:nvSpPr>
        <p:spPr>
          <a:xfrm>
            <a:off x="1097280" y="2138341"/>
            <a:ext cx="7552944" cy="1406525"/>
          </a:xfrm>
          <a:solidFill>
            <a:schemeClr val="bg1">
              <a:alpha val="50000"/>
            </a:schemeClr>
          </a:solidFill>
        </p:spPr>
        <p:txBody>
          <a:bodyPr>
            <a:normAutofit/>
          </a:bodyPr>
          <a:lstStyle/>
          <a:p>
            <a:pPr marL="0" indent="0">
              <a:lnSpc>
                <a:spcPct val="100000"/>
              </a:lnSpc>
              <a:buNone/>
            </a:pPr>
            <a:r>
              <a:rPr kumimoji="1" lang="ja-JP" altLang="en-US" dirty="0" smtClean="0"/>
              <a:t>・里親を募集する</a:t>
            </a:r>
            <a:r>
              <a:rPr lang="ja-JP" altLang="en-US" dirty="0" smtClean="0"/>
              <a:t>ブリーダーと保護動物を飼いたい里親希望者を</a:t>
            </a:r>
            <a:endParaRPr lang="en-US" altLang="ja-JP" dirty="0" smtClean="0"/>
          </a:p>
          <a:p>
            <a:pPr marL="0" indent="0">
              <a:lnSpc>
                <a:spcPct val="100000"/>
              </a:lnSpc>
              <a:buNone/>
            </a:pPr>
            <a:r>
              <a:rPr kumimoji="1" lang="ja-JP" altLang="en-US" dirty="0"/>
              <a:t>　</a:t>
            </a:r>
            <a:r>
              <a:rPr kumimoji="1" lang="ja-JP" altLang="en-US" dirty="0" smtClean="0"/>
              <a:t>マッチングさせるアプリ。</a:t>
            </a:r>
            <a:endParaRPr kumimoji="1" lang="en-US" altLang="ja-JP" dirty="0" smtClean="0"/>
          </a:p>
          <a:p>
            <a:pPr marL="0" indent="0">
              <a:lnSpc>
                <a:spcPct val="100000"/>
              </a:lnSpc>
              <a:buNone/>
            </a:pPr>
            <a:r>
              <a:rPr kumimoji="1" lang="ja-JP" altLang="en-US" dirty="0" smtClean="0"/>
              <a:t>・譲渡会などのイベント情報を検索、閲覧できる。</a:t>
            </a:r>
            <a:endParaRPr kumimoji="1" lang="en-US" altLang="ja-JP" dirty="0" smtClean="0"/>
          </a:p>
          <a:p>
            <a:pPr marL="0" indent="0">
              <a:lnSpc>
                <a:spcPct val="100000"/>
              </a:lnSpc>
              <a:buNone/>
            </a:pPr>
            <a:endParaRPr lang="en-US" altLang="ja-JP" dirty="0"/>
          </a:p>
        </p:txBody>
      </p:sp>
      <p:sp>
        <p:nvSpPr>
          <p:cNvPr id="8" name="コンテンツ プレースホルダー 2"/>
          <p:cNvSpPr txBox="1">
            <a:spLocks/>
          </p:cNvSpPr>
          <p:nvPr/>
        </p:nvSpPr>
        <p:spPr>
          <a:xfrm>
            <a:off x="1097279" y="4547590"/>
            <a:ext cx="4660584" cy="400191"/>
          </a:xfrm>
          <a:prstGeom prst="rect">
            <a:avLst/>
          </a:prstGeom>
          <a:no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None/>
            </a:pPr>
            <a:r>
              <a:rPr lang="ja-JP" altLang="en-US" dirty="0" smtClean="0"/>
              <a:t>・</a:t>
            </a:r>
            <a:r>
              <a:rPr lang="en-US" altLang="ja-JP" dirty="0" smtClean="0"/>
              <a:t>PHP</a:t>
            </a:r>
            <a:r>
              <a:rPr lang="ja-JP" altLang="en-US" dirty="0" smtClean="0"/>
              <a:t>、</a:t>
            </a:r>
            <a:r>
              <a:rPr lang="en-US" altLang="ja-JP" dirty="0" smtClean="0"/>
              <a:t>MySQL</a:t>
            </a:r>
            <a:r>
              <a:rPr lang="ja-JP" altLang="en-US" dirty="0" smtClean="0"/>
              <a:t>、</a:t>
            </a:r>
            <a:r>
              <a:rPr lang="en-US" altLang="ja-JP" dirty="0" smtClean="0"/>
              <a:t>JavaScript</a:t>
            </a:r>
            <a:r>
              <a:rPr lang="ja-JP" altLang="en-US" dirty="0" smtClean="0"/>
              <a:t>、</a:t>
            </a:r>
            <a:r>
              <a:rPr lang="en-US" altLang="ja-JP" dirty="0" smtClean="0"/>
              <a:t>HTML</a:t>
            </a:r>
            <a:r>
              <a:rPr lang="ja-JP" altLang="en-US" dirty="0" smtClean="0"/>
              <a:t>、</a:t>
            </a:r>
            <a:r>
              <a:rPr lang="en-US" altLang="ja-JP" dirty="0" smtClean="0"/>
              <a:t>CSS</a:t>
            </a:r>
          </a:p>
          <a:p>
            <a:pPr marL="0" indent="0">
              <a:lnSpc>
                <a:spcPct val="100000"/>
              </a:lnSpc>
              <a:buFont typeface="Calibri" panose="020F0502020204030204" pitchFamily="34" charset="0"/>
              <a:buNone/>
            </a:pPr>
            <a:endParaRPr lang="en-US" altLang="ja-JP" dirty="0" smtClean="0"/>
          </a:p>
          <a:p>
            <a:pPr marL="0" indent="0">
              <a:lnSpc>
                <a:spcPct val="100000"/>
              </a:lnSpc>
              <a:buFont typeface="Calibri" panose="020F0502020204030204" pitchFamily="34" charset="0"/>
              <a:buNone/>
            </a:pPr>
            <a:endParaRPr lang="en-US" altLang="ja-JP" dirty="0"/>
          </a:p>
        </p:txBody>
      </p:sp>
      <p:sp>
        <p:nvSpPr>
          <p:cNvPr id="9" name="タイトル 1"/>
          <p:cNvSpPr txBox="1">
            <a:spLocks/>
          </p:cNvSpPr>
          <p:nvPr/>
        </p:nvSpPr>
        <p:spPr>
          <a:xfrm>
            <a:off x="1097280" y="3816774"/>
            <a:ext cx="7552944" cy="687841"/>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2800" dirty="0"/>
              <a:t>使用</a:t>
            </a:r>
            <a:r>
              <a:rPr lang="ja-JP" altLang="en-US" sz="2800" dirty="0" smtClean="0"/>
              <a:t>したツール</a:t>
            </a:r>
            <a:endParaRPr lang="ja-JP" altLang="en-US" sz="2800" dirty="0"/>
          </a:p>
        </p:txBody>
      </p:sp>
      <p:sp>
        <p:nvSpPr>
          <p:cNvPr id="12" name="コンテンツ プレースホルダー 2"/>
          <p:cNvSpPr txBox="1">
            <a:spLocks/>
          </p:cNvSpPr>
          <p:nvPr/>
        </p:nvSpPr>
        <p:spPr>
          <a:xfrm>
            <a:off x="1097279" y="4947781"/>
            <a:ext cx="3712715" cy="400191"/>
          </a:xfrm>
          <a:prstGeom prst="rect">
            <a:avLst/>
          </a:prstGeom>
          <a:noFill/>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dirty="0" smtClean="0"/>
              <a:t>・</a:t>
            </a:r>
            <a:r>
              <a:rPr lang="en-US" altLang="ja-JP" dirty="0" smtClean="0"/>
              <a:t>Sourcetree(</a:t>
            </a:r>
            <a:r>
              <a:rPr lang="ja-JP" altLang="en-US" dirty="0" smtClean="0"/>
              <a:t>データの共有</a:t>
            </a:r>
            <a:r>
              <a:rPr lang="en-US" altLang="ja-JP" dirty="0" smtClean="0"/>
              <a:t>)</a:t>
            </a:r>
          </a:p>
          <a:p>
            <a:pPr marL="0" indent="0">
              <a:lnSpc>
                <a:spcPct val="100000"/>
              </a:lnSpc>
              <a:buFont typeface="Calibri" panose="020F0502020204030204" pitchFamily="34" charset="0"/>
              <a:buNone/>
            </a:pPr>
            <a:endParaRPr lang="en-US" altLang="ja-JP" dirty="0"/>
          </a:p>
        </p:txBody>
      </p:sp>
      <p:sp>
        <p:nvSpPr>
          <p:cNvPr id="4" name="スライド番号プレースホルダー 3"/>
          <p:cNvSpPr>
            <a:spLocks noGrp="1"/>
          </p:cNvSpPr>
          <p:nvPr>
            <p:ph type="sldNum" sz="quarter" idx="12"/>
          </p:nvPr>
        </p:nvSpPr>
        <p:spPr/>
        <p:txBody>
          <a:bodyPr/>
          <a:lstStyle/>
          <a:p>
            <a:fld id="{8D739B9B-5237-455E-AB6A-56E5BE0A0863}" type="slidenum">
              <a:rPr kumimoji="1" lang="ja-JP" altLang="en-US" smtClean="0"/>
              <a:t>3</a:t>
            </a:fld>
            <a:endParaRPr kumimoji="1" lang="ja-JP" altLang="en-US"/>
          </a:p>
        </p:txBody>
      </p:sp>
    </p:spTree>
    <p:extLst>
      <p:ext uri="{BB962C8B-B14F-4D97-AF65-F5344CB8AC3E}">
        <p14:creationId xmlns:p14="http://schemas.microsoft.com/office/powerpoint/2010/main" val="33672229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D739B9B-5237-455E-AB6A-56E5BE0A0863}" type="slidenum">
              <a:rPr kumimoji="1" lang="ja-JP" altLang="en-US" smtClean="0"/>
              <a:t>30</a:t>
            </a:fld>
            <a:endParaRPr kumimoji="1" lang="ja-JP" altLang="en-US"/>
          </a:p>
        </p:txBody>
      </p:sp>
      <p:grpSp>
        <p:nvGrpSpPr>
          <p:cNvPr id="7" name="グループ化 6"/>
          <p:cNvGrpSpPr/>
          <p:nvPr/>
        </p:nvGrpSpPr>
        <p:grpSpPr>
          <a:xfrm>
            <a:off x="2144037" y="-1665961"/>
            <a:ext cx="6930185" cy="7327727"/>
            <a:chOff x="2369506" y="-1665962"/>
            <a:chExt cx="6930185" cy="7327727"/>
          </a:xfrm>
        </p:grpSpPr>
        <p:sp>
          <p:nvSpPr>
            <p:cNvPr id="4" name="正方形/長方形 3"/>
            <p:cNvSpPr/>
            <p:nvPr/>
          </p:nvSpPr>
          <p:spPr>
            <a:xfrm>
              <a:off x="2648370" y="2699357"/>
              <a:ext cx="6651321" cy="2962408"/>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b="11415"/>
            <a:stretch/>
          </p:blipFill>
          <p:spPr>
            <a:xfrm>
              <a:off x="2369506" y="-1665962"/>
              <a:ext cx="6858000" cy="6075124"/>
            </a:xfrm>
            <a:prstGeom prst="rect">
              <a:avLst/>
            </a:prstGeom>
          </p:spPr>
        </p:pic>
        <p:sp>
          <p:nvSpPr>
            <p:cNvPr id="6" name="テキスト ボックス 5"/>
            <p:cNvSpPr txBox="1"/>
            <p:nvPr/>
          </p:nvSpPr>
          <p:spPr>
            <a:xfrm>
              <a:off x="2967783" y="3580396"/>
              <a:ext cx="6012493" cy="1200329"/>
            </a:xfrm>
            <a:prstGeom prst="rect">
              <a:avLst/>
            </a:prstGeom>
            <a:noFill/>
          </p:spPr>
          <p:txBody>
            <a:bodyPr wrap="square" rtlCol="0">
              <a:spAutoFit/>
            </a:bodyPr>
            <a:lstStyle/>
            <a:p>
              <a:pPr algn="ctr"/>
              <a:r>
                <a:rPr lang="ja-JP" altLang="en-US" sz="3600" dirty="0" smtClean="0">
                  <a:solidFill>
                    <a:schemeClr val="tx2">
                      <a:lumMod val="90000"/>
                      <a:lumOff val="10000"/>
                    </a:schemeClr>
                  </a:solidFill>
                  <a:latin typeface="BIZ UDPゴシック" panose="020B0400000000000000" pitchFamily="50" charset="-128"/>
                  <a:ea typeface="BIZ UDPゴシック" panose="020B0400000000000000" pitchFamily="50" charset="-128"/>
                </a:rPr>
                <a:t>ご清聴</a:t>
              </a:r>
              <a:endParaRPr lang="en-US" altLang="ja-JP" sz="3600" dirty="0" smtClean="0">
                <a:solidFill>
                  <a:schemeClr val="tx2">
                    <a:lumMod val="90000"/>
                    <a:lumOff val="10000"/>
                  </a:schemeClr>
                </a:solidFill>
                <a:latin typeface="BIZ UDPゴシック" panose="020B0400000000000000" pitchFamily="50" charset="-128"/>
                <a:ea typeface="BIZ UDPゴシック" panose="020B0400000000000000" pitchFamily="50" charset="-128"/>
              </a:endParaRPr>
            </a:p>
            <a:p>
              <a:pPr algn="ctr"/>
              <a:r>
                <a:rPr lang="ja-JP" altLang="en-US" sz="3600" dirty="0" smtClean="0">
                  <a:solidFill>
                    <a:schemeClr val="tx2">
                      <a:lumMod val="90000"/>
                      <a:lumOff val="10000"/>
                    </a:schemeClr>
                  </a:solidFill>
                  <a:latin typeface="BIZ UDPゴシック" panose="020B0400000000000000" pitchFamily="50" charset="-128"/>
                  <a:ea typeface="BIZ UDPゴシック" panose="020B0400000000000000" pitchFamily="50" charset="-128"/>
                </a:rPr>
                <a:t>ありがとうございました！</a:t>
              </a:r>
              <a:endParaRPr kumimoji="1" lang="ja-JP" altLang="en-US" sz="3600" dirty="0">
                <a:solidFill>
                  <a:schemeClr val="tx2">
                    <a:lumMod val="90000"/>
                    <a:lumOff val="10000"/>
                  </a:schemeClr>
                </a:solidFill>
                <a:latin typeface="BIZ UDPゴシック" panose="020B0400000000000000" pitchFamily="50" charset="-128"/>
                <a:ea typeface="BIZ UDPゴシック" panose="020B0400000000000000" pitchFamily="50" charset="-128"/>
              </a:endParaRPr>
            </a:p>
          </p:txBody>
        </p:sp>
      </p:grpSp>
    </p:spTree>
    <p:extLst>
      <p:ext uri="{BB962C8B-B14F-4D97-AF65-F5344CB8AC3E}">
        <p14:creationId xmlns:p14="http://schemas.microsoft.com/office/powerpoint/2010/main" val="1076504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 name="図 40"/>
          <p:cNvPicPr>
            <a:picLocks noChangeAspect="1"/>
          </p:cNvPicPr>
          <p:nvPr/>
        </p:nvPicPr>
        <p:blipFill rotWithShape="1">
          <a:blip r:embed="rId2">
            <a:extLst>
              <a:ext uri="{28A0092B-C50C-407E-A947-70E740481C1C}">
                <a14:useLocalDpi xmlns:a14="http://schemas.microsoft.com/office/drawing/2010/main" val="0"/>
              </a:ext>
            </a:extLst>
          </a:blip>
          <a:srcRect t="19112" r="7222"/>
          <a:stretch/>
        </p:blipFill>
        <p:spPr>
          <a:xfrm>
            <a:off x="0" y="-176463"/>
            <a:ext cx="12159916" cy="6585680"/>
          </a:xfrm>
          <a:prstGeom prst="rect">
            <a:avLst/>
          </a:prstGeom>
        </p:spPr>
      </p:pic>
      <p:sp>
        <p:nvSpPr>
          <p:cNvPr id="2" name="タイトル 1"/>
          <p:cNvSpPr>
            <a:spLocks noGrp="1"/>
          </p:cNvSpPr>
          <p:nvPr>
            <p:ph type="title" idx="4294967295"/>
          </p:nvPr>
        </p:nvSpPr>
        <p:spPr>
          <a:xfrm>
            <a:off x="493394" y="386015"/>
            <a:ext cx="10022205" cy="679450"/>
          </a:xfrm>
          <a:ln>
            <a:noFill/>
          </a:ln>
        </p:spPr>
        <p:txBody>
          <a:bodyPr>
            <a:normAutofit fontScale="90000"/>
          </a:bodyPr>
          <a:lstStyle/>
          <a:p>
            <a:r>
              <a:rPr kumimoji="1" lang="ja-JP" altLang="en-US" dirty="0" smtClean="0"/>
              <a:t>サービス利用の流れ</a:t>
            </a:r>
            <a:endParaRPr kumimoji="1" lang="ja-JP" altLang="en-US" dirty="0"/>
          </a:p>
        </p:txBody>
      </p:sp>
      <p:sp>
        <p:nvSpPr>
          <p:cNvPr id="24" name="コンテンツ プレースホルダー 23"/>
          <p:cNvSpPr>
            <a:spLocks noGrp="1"/>
          </p:cNvSpPr>
          <p:nvPr>
            <p:ph sz="half" idx="4294967295"/>
          </p:nvPr>
        </p:nvSpPr>
        <p:spPr>
          <a:xfrm>
            <a:off x="493395" y="2682960"/>
            <a:ext cx="4594173" cy="2141538"/>
          </a:xfrm>
          <a:solidFill>
            <a:schemeClr val="bg1">
              <a:alpha val="50000"/>
            </a:schemeClr>
          </a:solidFill>
          <a:ln>
            <a:noFill/>
          </a:ln>
        </p:spPr>
        <p:txBody>
          <a:bodyPr lIns="144000" tIns="144000">
            <a:noAutofit/>
          </a:bodyPr>
          <a:lstStyle/>
          <a:p>
            <a:pPr marL="0" indent="0">
              <a:buNone/>
            </a:pPr>
            <a:r>
              <a:rPr lang="ja-JP" altLang="en-US" b="1" dirty="0" smtClean="0">
                <a:solidFill>
                  <a:schemeClr val="tx1"/>
                </a:solidFill>
              </a:rPr>
              <a:t>ブリーダー</a:t>
            </a:r>
            <a:endParaRPr lang="en-US" altLang="ja-JP" b="1" dirty="0" smtClean="0">
              <a:solidFill>
                <a:schemeClr val="tx1"/>
              </a:solidFill>
            </a:endParaRPr>
          </a:p>
          <a:p>
            <a:pPr marL="0" indent="0">
              <a:buNone/>
            </a:pPr>
            <a:r>
              <a:rPr kumimoji="1" lang="ja-JP" altLang="en-US" sz="1800" dirty="0" smtClean="0">
                <a:solidFill>
                  <a:schemeClr val="tx1"/>
                </a:solidFill>
              </a:rPr>
              <a:t>犬猫情報の登録をする。</a:t>
            </a:r>
            <a:endParaRPr kumimoji="1" lang="en-US" altLang="ja-JP" sz="1800" dirty="0" smtClean="0">
              <a:solidFill>
                <a:schemeClr val="tx1"/>
              </a:solidFill>
            </a:endParaRPr>
          </a:p>
          <a:p>
            <a:pPr marL="0" indent="0">
              <a:buNone/>
            </a:pPr>
            <a:endParaRPr kumimoji="1" lang="en-US" altLang="ja-JP" sz="1800" dirty="0" smtClean="0">
              <a:solidFill>
                <a:schemeClr val="tx1"/>
              </a:solidFill>
            </a:endParaRPr>
          </a:p>
          <a:p>
            <a:pPr marL="0" indent="0">
              <a:buNone/>
            </a:pPr>
            <a:r>
              <a:rPr lang="ja-JP" altLang="en-US" sz="1800" dirty="0" smtClean="0">
                <a:solidFill>
                  <a:schemeClr val="tx1"/>
                </a:solidFill>
              </a:rPr>
              <a:t>メッセージ</a:t>
            </a:r>
            <a:r>
              <a:rPr lang="ja-JP" altLang="en-US" sz="1800" dirty="0">
                <a:solidFill>
                  <a:schemeClr val="tx1"/>
                </a:solidFill>
              </a:rPr>
              <a:t>を</a:t>
            </a:r>
            <a:r>
              <a:rPr lang="ja-JP" altLang="en-US" sz="1800" dirty="0" smtClean="0">
                <a:solidFill>
                  <a:schemeClr val="tx1"/>
                </a:solidFill>
              </a:rPr>
              <a:t>受け取り、動物の詳細や譲渡</a:t>
            </a:r>
            <a:endParaRPr lang="en-US" altLang="ja-JP" sz="1800" dirty="0" smtClean="0">
              <a:solidFill>
                <a:schemeClr val="tx1"/>
              </a:solidFill>
            </a:endParaRPr>
          </a:p>
          <a:p>
            <a:pPr marL="0" indent="0">
              <a:buNone/>
            </a:pPr>
            <a:r>
              <a:rPr lang="ja-JP" altLang="en-US" sz="1800" dirty="0" smtClean="0">
                <a:solidFill>
                  <a:schemeClr val="tx1"/>
                </a:solidFill>
              </a:rPr>
              <a:t>方法の打ち合わせ</a:t>
            </a:r>
            <a:r>
              <a:rPr lang="ja-JP" altLang="en-US" sz="1800" dirty="0">
                <a:solidFill>
                  <a:schemeClr val="tx1"/>
                </a:solidFill>
              </a:rPr>
              <a:t>を</a:t>
            </a:r>
            <a:r>
              <a:rPr lang="ja-JP" altLang="en-US" sz="1800" dirty="0" smtClean="0">
                <a:solidFill>
                  <a:schemeClr val="tx1"/>
                </a:solidFill>
              </a:rPr>
              <a:t>する。</a:t>
            </a:r>
            <a:endParaRPr kumimoji="1" lang="ja-JP" altLang="en-US" sz="1800" dirty="0">
              <a:solidFill>
                <a:schemeClr val="tx1"/>
              </a:solidFill>
            </a:endParaRPr>
          </a:p>
        </p:txBody>
      </p:sp>
      <p:sp>
        <p:nvSpPr>
          <p:cNvPr id="25" name="コンテンツ プレースホルダー 24"/>
          <p:cNvSpPr>
            <a:spLocks noGrp="1"/>
          </p:cNvSpPr>
          <p:nvPr>
            <p:ph sz="half" idx="4294967295"/>
          </p:nvPr>
        </p:nvSpPr>
        <p:spPr>
          <a:xfrm>
            <a:off x="6613325" y="2682960"/>
            <a:ext cx="4816675" cy="2653494"/>
          </a:xfrm>
          <a:solidFill>
            <a:schemeClr val="bg1">
              <a:alpha val="50000"/>
            </a:schemeClr>
          </a:solidFill>
        </p:spPr>
        <p:txBody>
          <a:bodyPr lIns="144000" tIns="180000" rIns="0">
            <a:normAutofit lnSpcReduction="10000"/>
          </a:bodyPr>
          <a:lstStyle/>
          <a:p>
            <a:pPr marL="0" indent="0">
              <a:buNone/>
            </a:pPr>
            <a:r>
              <a:rPr kumimoji="1" lang="ja-JP" altLang="en-US" sz="2400" b="1" dirty="0" smtClean="0">
                <a:solidFill>
                  <a:schemeClr val="tx1"/>
                </a:solidFill>
              </a:rPr>
              <a:t>里親</a:t>
            </a:r>
            <a:endParaRPr kumimoji="1" lang="en-US" altLang="ja-JP" sz="2400" b="1" dirty="0" smtClean="0">
              <a:solidFill>
                <a:schemeClr val="tx1"/>
              </a:solidFill>
            </a:endParaRPr>
          </a:p>
          <a:p>
            <a:pPr marL="0" indent="0">
              <a:buNone/>
            </a:pPr>
            <a:r>
              <a:rPr lang="ja-JP" altLang="en-US" sz="1900" dirty="0">
                <a:solidFill>
                  <a:schemeClr val="tx1"/>
                </a:solidFill>
              </a:rPr>
              <a:t>里親募集情報</a:t>
            </a:r>
            <a:r>
              <a:rPr lang="ja-JP" altLang="en-US" sz="1900" dirty="0" smtClean="0">
                <a:solidFill>
                  <a:schemeClr val="tx1"/>
                </a:solidFill>
              </a:rPr>
              <a:t>から飼いたい動物を探し、</a:t>
            </a:r>
            <a:endParaRPr lang="en-US" altLang="ja-JP" sz="1900" dirty="0" smtClean="0">
              <a:solidFill>
                <a:schemeClr val="tx1"/>
              </a:solidFill>
            </a:endParaRPr>
          </a:p>
          <a:p>
            <a:pPr marL="0" indent="0">
              <a:buNone/>
            </a:pPr>
            <a:r>
              <a:rPr lang="ja-JP" altLang="en-US" sz="1900" dirty="0" smtClean="0">
                <a:solidFill>
                  <a:schemeClr val="tx1"/>
                </a:solidFill>
              </a:rPr>
              <a:t>里親申し込みをする。</a:t>
            </a:r>
            <a:endParaRPr lang="en-US" altLang="ja-JP" sz="1900" dirty="0" smtClean="0">
              <a:solidFill>
                <a:schemeClr val="tx1"/>
              </a:solidFill>
            </a:endParaRPr>
          </a:p>
          <a:p>
            <a:pPr marL="0" indent="0">
              <a:buNone/>
            </a:pPr>
            <a:endParaRPr kumimoji="1" lang="en-US" altLang="ja-JP" sz="1900" dirty="0">
              <a:solidFill>
                <a:schemeClr val="tx1"/>
              </a:solidFill>
            </a:endParaRPr>
          </a:p>
          <a:p>
            <a:pPr marL="0" indent="0">
              <a:buNone/>
            </a:pPr>
            <a:r>
              <a:rPr kumimoji="1" lang="ja-JP" altLang="en-US" sz="1900" dirty="0" smtClean="0">
                <a:solidFill>
                  <a:schemeClr val="tx1"/>
                </a:solidFill>
              </a:rPr>
              <a:t>飼いたい動物のブリーダーへメッセージを</a:t>
            </a:r>
            <a:endParaRPr lang="en-US" altLang="ja-JP" sz="1900" dirty="0">
              <a:solidFill>
                <a:schemeClr val="tx1"/>
              </a:solidFill>
            </a:endParaRPr>
          </a:p>
          <a:p>
            <a:pPr marL="0" indent="0">
              <a:buNone/>
            </a:pPr>
            <a:r>
              <a:rPr kumimoji="1" lang="ja-JP" altLang="en-US" sz="1900" dirty="0" smtClean="0">
                <a:solidFill>
                  <a:schemeClr val="tx1"/>
                </a:solidFill>
              </a:rPr>
              <a:t>送信する。</a:t>
            </a:r>
            <a:endParaRPr kumimoji="1" lang="ja-JP" altLang="en-US" sz="1900" dirty="0">
              <a:solidFill>
                <a:schemeClr val="tx1"/>
              </a:solidFill>
            </a:endParaRPr>
          </a:p>
        </p:txBody>
      </p:sp>
      <p:sp>
        <p:nvSpPr>
          <p:cNvPr id="37" name="タイトル 1"/>
          <p:cNvSpPr txBox="1">
            <a:spLocks/>
          </p:cNvSpPr>
          <p:nvPr/>
        </p:nvSpPr>
        <p:spPr>
          <a:xfrm>
            <a:off x="4221737" y="5592185"/>
            <a:ext cx="3572862" cy="604452"/>
          </a:xfrm>
          <a:prstGeom prst="rect">
            <a:avLst/>
          </a:prstGeom>
          <a:ln>
            <a:noFill/>
          </a:ln>
          <a:effectLst>
            <a:outerShdw blurRad="914400" dist="50800" dir="3720000" algn="ctr" rotWithShape="0">
              <a:schemeClr val="bg1"/>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b="1" dirty="0"/>
              <a:t>マッチング</a:t>
            </a:r>
            <a:r>
              <a:rPr lang="ja-JP" altLang="en-US" sz="3200" b="1" dirty="0" smtClean="0"/>
              <a:t>成立！</a:t>
            </a:r>
            <a:endParaRPr lang="ja-JP" altLang="en-US" sz="3200" b="1" dirty="0"/>
          </a:p>
        </p:txBody>
      </p:sp>
      <p:sp>
        <p:nvSpPr>
          <p:cNvPr id="62" name="タイトル 1"/>
          <p:cNvSpPr txBox="1">
            <a:spLocks/>
          </p:cNvSpPr>
          <p:nvPr/>
        </p:nvSpPr>
        <p:spPr>
          <a:xfrm>
            <a:off x="3857284" y="972026"/>
            <a:ext cx="4044616" cy="1317675"/>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b="1" dirty="0" smtClean="0"/>
              <a:t>新規会員登録</a:t>
            </a:r>
            <a:endParaRPr lang="en-US" altLang="ja-JP" sz="2400" b="1" dirty="0"/>
          </a:p>
          <a:p>
            <a:pPr algn="ctr">
              <a:lnSpc>
                <a:spcPct val="50000"/>
              </a:lnSpc>
            </a:pPr>
            <a:endParaRPr lang="en-US" altLang="ja-JP" sz="2400" b="1" dirty="0" smtClean="0"/>
          </a:p>
          <a:p>
            <a:r>
              <a:rPr lang="ja-JP" altLang="en-US" sz="2000" dirty="0" smtClean="0"/>
              <a:t>ブリーダー</a:t>
            </a:r>
            <a:r>
              <a:rPr lang="ja-JP" altLang="en-US" sz="2000" dirty="0"/>
              <a:t>また</a:t>
            </a:r>
            <a:r>
              <a:rPr lang="ja-JP" altLang="en-US" sz="2000" dirty="0" smtClean="0"/>
              <a:t>は里親を選択する。</a:t>
            </a:r>
            <a:endParaRPr lang="ja-JP" altLang="en-US" sz="2000" dirty="0"/>
          </a:p>
        </p:txBody>
      </p:sp>
      <p:sp>
        <p:nvSpPr>
          <p:cNvPr id="16" name="下矢印 15"/>
          <p:cNvSpPr/>
          <p:nvPr/>
        </p:nvSpPr>
        <p:spPr>
          <a:xfrm>
            <a:off x="7501991" y="3995810"/>
            <a:ext cx="312820" cy="42902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a:off x="1347965" y="3580682"/>
            <a:ext cx="312820" cy="42902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5597093" y="2124304"/>
            <a:ext cx="537029" cy="42902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曲線コネクタ 34"/>
          <p:cNvCxnSpPr/>
          <p:nvPr/>
        </p:nvCxnSpPr>
        <p:spPr>
          <a:xfrm>
            <a:off x="5266944" y="4224528"/>
            <a:ext cx="1346381" cy="599970"/>
          </a:xfrm>
          <a:prstGeom prst="curvedConnector3">
            <a:avLst/>
          </a:prstGeom>
          <a:ln w="76200">
            <a:headEnd type="triangle"/>
            <a:tailEnd type="triangle"/>
          </a:ln>
        </p:spPr>
        <p:style>
          <a:lnRef idx="3">
            <a:schemeClr val="accent2"/>
          </a:lnRef>
          <a:fillRef idx="0">
            <a:schemeClr val="accent2"/>
          </a:fillRef>
          <a:effectRef idx="2">
            <a:schemeClr val="accent2"/>
          </a:effectRef>
          <a:fontRef idx="minor">
            <a:schemeClr val="tx1"/>
          </a:fontRef>
        </p:style>
      </p:cxnSp>
      <p:sp>
        <p:nvSpPr>
          <p:cNvPr id="3" name="スライド番号プレースホルダー 2"/>
          <p:cNvSpPr>
            <a:spLocks noGrp="1"/>
          </p:cNvSpPr>
          <p:nvPr>
            <p:ph type="sldNum" sz="quarter" idx="12"/>
          </p:nvPr>
        </p:nvSpPr>
        <p:spPr/>
        <p:txBody>
          <a:bodyPr/>
          <a:lstStyle/>
          <a:p>
            <a:fld id="{8D739B9B-5237-455E-AB6A-56E5BE0A0863}" type="slidenum">
              <a:rPr kumimoji="1" lang="ja-JP" altLang="en-US" smtClean="0"/>
              <a:t>4</a:t>
            </a:fld>
            <a:endParaRPr kumimoji="1" lang="ja-JP" altLang="en-US"/>
          </a:p>
        </p:txBody>
      </p:sp>
    </p:spTree>
    <p:extLst>
      <p:ext uri="{BB962C8B-B14F-4D97-AF65-F5344CB8AC3E}">
        <p14:creationId xmlns:p14="http://schemas.microsoft.com/office/powerpoint/2010/main" val="310676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15590" r="14448"/>
          <a:stretch/>
        </p:blipFill>
        <p:spPr>
          <a:xfrm>
            <a:off x="5576045" y="34365"/>
            <a:ext cx="6598024" cy="6287246"/>
          </a:xfrm>
          <a:prstGeom prst="rect">
            <a:avLst/>
          </a:prstGeom>
        </p:spPr>
      </p:pic>
      <p:sp>
        <p:nvSpPr>
          <p:cNvPr id="2" name="タイトル 1"/>
          <p:cNvSpPr>
            <a:spLocks noGrp="1"/>
          </p:cNvSpPr>
          <p:nvPr>
            <p:ph type="title" idx="4294967295"/>
          </p:nvPr>
        </p:nvSpPr>
        <p:spPr>
          <a:xfrm>
            <a:off x="0" y="2311260"/>
            <a:ext cx="6454588" cy="1733456"/>
          </a:xfrm>
        </p:spPr>
        <p:txBody>
          <a:bodyPr>
            <a:normAutofit fontScale="90000"/>
          </a:bodyPr>
          <a:lstStyle/>
          <a:p>
            <a:pPr algn="ctr">
              <a:lnSpc>
                <a:spcPct val="120000"/>
              </a:lnSpc>
            </a:pPr>
            <a:r>
              <a:rPr lang="ja-JP" altLang="en-US" b="1" dirty="0"/>
              <a:t>新規会員登録</a:t>
            </a:r>
            <a:r>
              <a:rPr lang="en-US" altLang="ja-JP" b="1" dirty="0"/>
              <a:t/>
            </a:r>
            <a:br>
              <a:rPr lang="en-US" altLang="ja-JP" b="1" dirty="0"/>
            </a:br>
            <a:r>
              <a:rPr lang="ja-JP" altLang="en-US" b="1" dirty="0"/>
              <a:t>ログイン方法</a:t>
            </a:r>
            <a:endParaRPr kumimoji="1" lang="ja-JP" altLang="en-US" b="1" dirty="0"/>
          </a:p>
        </p:txBody>
      </p:sp>
      <p:sp>
        <p:nvSpPr>
          <p:cNvPr id="4" name="スライド番号プレースホルダー 3"/>
          <p:cNvSpPr>
            <a:spLocks noGrp="1"/>
          </p:cNvSpPr>
          <p:nvPr>
            <p:ph type="sldNum" sz="quarter" idx="12"/>
          </p:nvPr>
        </p:nvSpPr>
        <p:spPr/>
        <p:txBody>
          <a:bodyPr/>
          <a:lstStyle/>
          <a:p>
            <a:fld id="{8D739B9B-5237-455E-AB6A-56E5BE0A0863}" type="slidenum">
              <a:rPr kumimoji="1" lang="ja-JP" altLang="en-US" smtClean="0"/>
              <a:t>5</a:t>
            </a:fld>
            <a:endParaRPr kumimoji="1" lang="ja-JP" altLang="en-US"/>
          </a:p>
        </p:txBody>
      </p:sp>
    </p:spTree>
    <p:extLst>
      <p:ext uri="{BB962C8B-B14F-4D97-AF65-F5344CB8AC3E}">
        <p14:creationId xmlns:p14="http://schemas.microsoft.com/office/powerpoint/2010/main" val="2802347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01250" y="263047"/>
            <a:ext cx="2931091" cy="461665"/>
          </a:xfrm>
          <a:prstGeom prst="rect">
            <a:avLst/>
          </a:prstGeom>
          <a:noFill/>
        </p:spPr>
        <p:txBody>
          <a:bodyPr wrap="square" rtlCol="0">
            <a:spAutoFit/>
          </a:bodyPr>
          <a:lstStyle/>
          <a:p>
            <a:r>
              <a:rPr kumimoji="1" lang="ja-JP" altLang="en-US" sz="2400" b="1" dirty="0" smtClean="0"/>
              <a:t>ログインページ</a:t>
            </a:r>
            <a:endParaRPr kumimoji="1" lang="ja-JP" altLang="en-US" sz="2400" b="1"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509" t="11507" r="40309" b="31141"/>
          <a:stretch/>
        </p:blipFill>
        <p:spPr>
          <a:xfrm>
            <a:off x="162837" y="864295"/>
            <a:ext cx="6559809" cy="5085568"/>
          </a:xfrm>
          <a:prstGeom prst="rect">
            <a:avLst/>
          </a:prstGeom>
          <a:ln>
            <a:solidFill>
              <a:schemeClr val="bg1">
                <a:lumMod val="50000"/>
              </a:schemeClr>
            </a:solidFill>
          </a:ln>
        </p:spPr>
      </p:pic>
      <p:sp>
        <p:nvSpPr>
          <p:cNvPr id="4" name="テキスト ボックス 3"/>
          <p:cNvSpPr txBox="1"/>
          <p:nvPr/>
        </p:nvSpPr>
        <p:spPr>
          <a:xfrm>
            <a:off x="7252569" y="864295"/>
            <a:ext cx="4283901" cy="2308324"/>
          </a:xfrm>
          <a:prstGeom prst="rect">
            <a:avLst/>
          </a:prstGeom>
          <a:noFill/>
        </p:spPr>
        <p:txBody>
          <a:bodyPr wrap="square" rtlCol="0">
            <a:spAutoFit/>
          </a:bodyPr>
          <a:lstStyle/>
          <a:p>
            <a:r>
              <a:rPr lang="ja-JP" altLang="en-US" b="1" dirty="0" smtClean="0"/>
              <a:t>会員登録済みの方</a:t>
            </a:r>
            <a:endParaRPr lang="en-US" altLang="ja-JP" b="1" dirty="0" smtClean="0"/>
          </a:p>
          <a:p>
            <a:r>
              <a:rPr lang="ja-JP" altLang="en-US" dirty="0"/>
              <a:t>会員</a:t>
            </a:r>
            <a:r>
              <a:rPr lang="ja-JP" altLang="en-US" dirty="0" smtClean="0"/>
              <a:t>登録</a:t>
            </a:r>
            <a:r>
              <a:rPr lang="ja-JP" altLang="en-US" dirty="0"/>
              <a:t>時</a:t>
            </a:r>
            <a:r>
              <a:rPr lang="ja-JP" altLang="en-US" dirty="0" smtClean="0"/>
              <a:t>に発行された</a:t>
            </a:r>
            <a:r>
              <a:rPr lang="en-US" altLang="ja-JP" dirty="0" smtClean="0"/>
              <a:t>ID</a:t>
            </a:r>
            <a:r>
              <a:rPr lang="ja-JP" altLang="en-US" dirty="0" smtClean="0"/>
              <a:t>と</a:t>
            </a:r>
            <a:endParaRPr lang="en-US" altLang="ja-JP" dirty="0" smtClean="0"/>
          </a:p>
          <a:p>
            <a:r>
              <a:rPr lang="ja-JP" altLang="en-US" dirty="0" smtClean="0"/>
              <a:t>設定したパスワードを入力し、</a:t>
            </a:r>
            <a:endParaRPr lang="en-US" altLang="ja-JP" dirty="0" smtClean="0"/>
          </a:p>
          <a:p>
            <a:r>
              <a:rPr lang="ja-JP" altLang="en-US" dirty="0" smtClean="0"/>
              <a:t>マイぺ</a:t>
            </a:r>
            <a:r>
              <a:rPr lang="ja-JP" altLang="en-US" dirty="0"/>
              <a:t>ージ</a:t>
            </a:r>
            <a:r>
              <a:rPr lang="ja-JP" altLang="en-US" dirty="0" smtClean="0"/>
              <a:t>へログインします。</a:t>
            </a:r>
            <a:endParaRPr lang="en-US" altLang="ja-JP" dirty="0" smtClean="0"/>
          </a:p>
          <a:p>
            <a:endParaRPr kumimoji="1" lang="en-US" altLang="ja-JP" dirty="0"/>
          </a:p>
          <a:p>
            <a:r>
              <a:rPr lang="ja-JP" altLang="en-US" b="1" dirty="0" smtClean="0"/>
              <a:t>会員登録がまだの方</a:t>
            </a:r>
            <a:endParaRPr lang="en-US" altLang="ja-JP" b="1" dirty="0" smtClean="0"/>
          </a:p>
          <a:p>
            <a:r>
              <a:rPr kumimoji="1" lang="ja-JP" altLang="en-US" i="1" dirty="0"/>
              <a:t>新規会員</a:t>
            </a:r>
            <a:r>
              <a:rPr kumimoji="1" lang="ja-JP" altLang="en-US" i="1" dirty="0" smtClean="0"/>
              <a:t>登録ボタンから会員登録ページへ飛びます。</a:t>
            </a:r>
            <a:endParaRPr kumimoji="1" lang="ja-JP" altLang="en-US" i="1" dirty="0"/>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25462" t="11142" r="40016" b="85388"/>
          <a:stretch/>
        </p:blipFill>
        <p:spPr>
          <a:xfrm>
            <a:off x="6902374" y="4006220"/>
            <a:ext cx="4984289" cy="400833"/>
          </a:xfrm>
          <a:prstGeom prst="rect">
            <a:avLst/>
          </a:prstGeom>
        </p:spPr>
      </p:pic>
      <p:sp>
        <p:nvSpPr>
          <p:cNvPr id="8" name="テキスト ボックス 7"/>
          <p:cNvSpPr txBox="1"/>
          <p:nvPr/>
        </p:nvSpPr>
        <p:spPr>
          <a:xfrm>
            <a:off x="7108519" y="4695151"/>
            <a:ext cx="4572000" cy="923330"/>
          </a:xfrm>
          <a:prstGeom prst="rect">
            <a:avLst/>
          </a:prstGeom>
          <a:noFill/>
        </p:spPr>
        <p:txBody>
          <a:bodyPr wrap="square" rtlCol="0">
            <a:spAutoFit/>
          </a:bodyPr>
          <a:lstStyle/>
          <a:p>
            <a:r>
              <a:rPr kumimoji="1" lang="ja-JP" altLang="en-US" dirty="0" smtClean="0"/>
              <a:t>ログイン後のヘッダーは「マイページ」と「ログアウトページ</a:t>
            </a:r>
            <a:r>
              <a:rPr lang="ja-JP" altLang="en-US" dirty="0"/>
              <a:t>」</a:t>
            </a:r>
            <a:r>
              <a:rPr kumimoji="1" lang="ja-JP" altLang="en-US" dirty="0" smtClean="0"/>
              <a:t>に遷移できるように変更されます。</a:t>
            </a:r>
            <a:endParaRPr kumimoji="1" lang="ja-JP" altLang="en-US" dirty="0"/>
          </a:p>
        </p:txBody>
      </p:sp>
      <p:sp>
        <p:nvSpPr>
          <p:cNvPr id="5" name="スライド番号プレースホルダー 4"/>
          <p:cNvSpPr>
            <a:spLocks noGrp="1"/>
          </p:cNvSpPr>
          <p:nvPr>
            <p:ph type="sldNum" sz="quarter" idx="12"/>
          </p:nvPr>
        </p:nvSpPr>
        <p:spPr/>
        <p:txBody>
          <a:bodyPr/>
          <a:lstStyle/>
          <a:p>
            <a:fld id="{8D739B9B-5237-455E-AB6A-56E5BE0A0863}" type="slidenum">
              <a:rPr kumimoji="1" lang="ja-JP" altLang="en-US" smtClean="0"/>
              <a:t>6</a:t>
            </a:fld>
            <a:endParaRPr kumimoji="1" lang="ja-JP" altLang="en-US"/>
          </a:p>
        </p:txBody>
      </p:sp>
    </p:spTree>
    <p:extLst>
      <p:ext uri="{BB962C8B-B14F-4D97-AF65-F5344CB8AC3E}">
        <p14:creationId xmlns:p14="http://schemas.microsoft.com/office/powerpoint/2010/main" val="408388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01250" y="263047"/>
            <a:ext cx="2931091" cy="461665"/>
          </a:xfrm>
          <a:prstGeom prst="rect">
            <a:avLst/>
          </a:prstGeom>
          <a:noFill/>
        </p:spPr>
        <p:txBody>
          <a:bodyPr wrap="square" rtlCol="0">
            <a:spAutoFit/>
          </a:bodyPr>
          <a:lstStyle/>
          <a:p>
            <a:r>
              <a:rPr lang="ja-JP" altLang="en-US" sz="2400" b="1" dirty="0"/>
              <a:t>新規会員登録</a:t>
            </a:r>
            <a:endParaRPr kumimoji="1" lang="ja-JP" altLang="en-US" sz="2400" b="1" dirty="0"/>
          </a:p>
        </p:txBody>
      </p:sp>
      <p:pic>
        <p:nvPicPr>
          <p:cNvPr id="5" name="図 4"/>
          <p:cNvPicPr>
            <a:picLocks noChangeAspect="1"/>
          </p:cNvPicPr>
          <p:nvPr/>
        </p:nvPicPr>
        <p:blipFill>
          <a:blip r:embed="rId2"/>
          <a:stretch>
            <a:fillRect/>
          </a:stretch>
        </p:blipFill>
        <p:spPr>
          <a:xfrm>
            <a:off x="684252" y="1412668"/>
            <a:ext cx="3484580" cy="4657721"/>
          </a:xfrm>
          <a:prstGeom prst="rect">
            <a:avLst/>
          </a:prstGeom>
          <a:ln>
            <a:solidFill>
              <a:schemeClr val="tx1"/>
            </a:solidFill>
          </a:ln>
        </p:spPr>
      </p:pic>
      <p:sp>
        <p:nvSpPr>
          <p:cNvPr id="9" name="テキスト ボックス 8"/>
          <p:cNvSpPr txBox="1"/>
          <p:nvPr/>
        </p:nvSpPr>
        <p:spPr>
          <a:xfrm>
            <a:off x="1479089" y="979880"/>
            <a:ext cx="1890712" cy="369332"/>
          </a:xfrm>
          <a:prstGeom prst="rect">
            <a:avLst/>
          </a:prstGeom>
          <a:noFill/>
        </p:spPr>
        <p:txBody>
          <a:bodyPr wrap="square" rtlCol="0">
            <a:spAutoFit/>
          </a:bodyPr>
          <a:lstStyle/>
          <a:p>
            <a:r>
              <a:rPr lang="ja-JP" altLang="en-US" b="1" dirty="0" smtClean="0"/>
              <a:t>会員情報の入力</a:t>
            </a:r>
            <a:endParaRPr lang="en-US" altLang="ja-JP" b="1" dirty="0" smtClean="0"/>
          </a:p>
        </p:txBody>
      </p:sp>
      <p:pic>
        <p:nvPicPr>
          <p:cNvPr id="6" name="図 5"/>
          <p:cNvPicPr>
            <a:picLocks noChangeAspect="1"/>
          </p:cNvPicPr>
          <p:nvPr/>
        </p:nvPicPr>
        <p:blipFill>
          <a:blip r:embed="rId3"/>
          <a:stretch>
            <a:fillRect/>
          </a:stretch>
        </p:blipFill>
        <p:spPr>
          <a:xfrm>
            <a:off x="8121936" y="1412668"/>
            <a:ext cx="3558584" cy="2668939"/>
          </a:xfrm>
          <a:prstGeom prst="rect">
            <a:avLst/>
          </a:prstGeom>
          <a:ln>
            <a:solidFill>
              <a:schemeClr val="tx1"/>
            </a:solidFill>
          </a:ln>
        </p:spPr>
      </p:pic>
      <p:sp>
        <p:nvSpPr>
          <p:cNvPr id="12" name="テキスト ボックス 11"/>
          <p:cNvSpPr txBox="1"/>
          <p:nvPr/>
        </p:nvSpPr>
        <p:spPr>
          <a:xfrm>
            <a:off x="9290134" y="979880"/>
            <a:ext cx="1222188" cy="369332"/>
          </a:xfrm>
          <a:prstGeom prst="rect">
            <a:avLst/>
          </a:prstGeom>
          <a:noFill/>
        </p:spPr>
        <p:txBody>
          <a:bodyPr wrap="square" rtlCol="0">
            <a:spAutoFit/>
          </a:bodyPr>
          <a:lstStyle/>
          <a:p>
            <a:r>
              <a:rPr lang="ja-JP" altLang="en-US" b="1" dirty="0" smtClean="0"/>
              <a:t>登録完了</a:t>
            </a:r>
            <a:endParaRPr lang="en-US" altLang="ja-JP" b="1" dirty="0" smtClean="0"/>
          </a:p>
        </p:txBody>
      </p:sp>
      <p:sp>
        <p:nvSpPr>
          <p:cNvPr id="13" name="テキスト ボックス 12"/>
          <p:cNvSpPr txBox="1"/>
          <p:nvPr/>
        </p:nvSpPr>
        <p:spPr>
          <a:xfrm>
            <a:off x="5174730" y="979880"/>
            <a:ext cx="1846562" cy="369332"/>
          </a:xfrm>
          <a:prstGeom prst="rect">
            <a:avLst/>
          </a:prstGeom>
          <a:noFill/>
        </p:spPr>
        <p:txBody>
          <a:bodyPr wrap="square" rtlCol="0">
            <a:spAutoFit/>
          </a:bodyPr>
          <a:lstStyle/>
          <a:p>
            <a:r>
              <a:rPr lang="ja-JP" altLang="en-US" b="1" dirty="0" smtClean="0"/>
              <a:t>入力内容の確認</a:t>
            </a:r>
            <a:endParaRPr lang="en-US" altLang="ja-JP" b="1" dirty="0" smtClean="0"/>
          </a:p>
        </p:txBody>
      </p:sp>
      <p:sp>
        <p:nvSpPr>
          <p:cNvPr id="14" name="テキスト ボックス 13"/>
          <p:cNvSpPr txBox="1"/>
          <p:nvPr/>
        </p:nvSpPr>
        <p:spPr>
          <a:xfrm>
            <a:off x="4759270" y="1529328"/>
            <a:ext cx="2772228" cy="2031325"/>
          </a:xfrm>
          <a:prstGeom prst="rect">
            <a:avLst/>
          </a:prstGeom>
          <a:noFill/>
        </p:spPr>
        <p:txBody>
          <a:bodyPr wrap="square" rtlCol="0">
            <a:spAutoFit/>
          </a:bodyPr>
          <a:lstStyle/>
          <a:p>
            <a:r>
              <a:rPr lang="ja-JP" altLang="en-US" dirty="0" smtClean="0"/>
              <a:t>・必須項目</a:t>
            </a:r>
            <a:endParaRPr lang="en-US" altLang="ja-JP" dirty="0" smtClean="0"/>
          </a:p>
          <a:p>
            <a:r>
              <a:rPr lang="ja-JP" altLang="en-US" dirty="0" smtClean="0"/>
              <a:t>・バリデーション</a:t>
            </a:r>
            <a:endParaRPr lang="en-US" altLang="ja-JP" dirty="0"/>
          </a:p>
          <a:p>
            <a:r>
              <a:rPr lang="ja-JP" altLang="en-US" dirty="0" smtClean="0"/>
              <a:t>・メールアドレスの重複</a:t>
            </a:r>
            <a:endParaRPr lang="en-US" altLang="ja-JP" dirty="0" smtClean="0"/>
          </a:p>
          <a:p>
            <a:r>
              <a:rPr lang="ja-JP" altLang="en-US" dirty="0" smtClean="0"/>
              <a:t>をチェック</a:t>
            </a:r>
            <a:endParaRPr lang="en-US" altLang="ja-JP" dirty="0" smtClean="0"/>
          </a:p>
          <a:p>
            <a:endParaRPr lang="en-US" altLang="ja-JP" dirty="0" smtClean="0"/>
          </a:p>
          <a:p>
            <a:r>
              <a:rPr lang="en-US" altLang="ja-JP" dirty="0" smtClean="0"/>
              <a:t>OK</a:t>
            </a:r>
            <a:r>
              <a:rPr lang="ja-JP" altLang="en-US" dirty="0" smtClean="0"/>
              <a:t>ならば確認画面へ</a:t>
            </a:r>
            <a:endParaRPr lang="en-US" altLang="ja-JP" dirty="0" smtClean="0"/>
          </a:p>
          <a:p>
            <a:r>
              <a:rPr lang="ja-JP" altLang="en-US" dirty="0"/>
              <a:t>移行</a:t>
            </a:r>
            <a:r>
              <a:rPr lang="ja-JP" altLang="en-US" dirty="0" smtClean="0"/>
              <a:t>します。</a:t>
            </a:r>
            <a:endParaRPr lang="en-US" altLang="ja-JP" dirty="0" smtClean="0"/>
          </a:p>
        </p:txBody>
      </p:sp>
      <p:sp>
        <p:nvSpPr>
          <p:cNvPr id="18" name="四角形吹き出し 17"/>
          <p:cNvSpPr/>
          <p:nvPr/>
        </p:nvSpPr>
        <p:spPr>
          <a:xfrm>
            <a:off x="8121936" y="4261722"/>
            <a:ext cx="3558584" cy="1808667"/>
          </a:xfrm>
          <a:prstGeom prst="wedgeRectCallout">
            <a:avLst>
              <a:gd name="adj1" fmla="val 12934"/>
              <a:gd name="adj2" fmla="val -70924"/>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b="1" dirty="0" smtClean="0"/>
              <a:t>①「ユーザー</a:t>
            </a:r>
            <a:r>
              <a:rPr lang="en-US" altLang="ja-JP" b="1" dirty="0" smtClean="0"/>
              <a:t>ID</a:t>
            </a:r>
            <a:r>
              <a:rPr lang="ja-JP" altLang="en-US" b="1" dirty="0" smtClean="0"/>
              <a:t>」</a:t>
            </a:r>
            <a:endParaRPr lang="en-US" altLang="ja-JP" b="1" dirty="0" smtClean="0"/>
          </a:p>
          <a:p>
            <a:pPr>
              <a:spcAft>
                <a:spcPts val="600"/>
              </a:spcAft>
            </a:pPr>
            <a:r>
              <a:rPr lang="ja-JP" altLang="en-US" b="1" dirty="0"/>
              <a:t>　</a:t>
            </a:r>
            <a:r>
              <a:rPr lang="ja-JP" altLang="en-US" sz="1600" b="1" dirty="0" smtClean="0"/>
              <a:t>（当ページで生成されたもの）</a:t>
            </a:r>
            <a:endParaRPr lang="en-US" altLang="ja-JP" sz="1600" b="1" dirty="0"/>
          </a:p>
          <a:p>
            <a:r>
              <a:rPr lang="ja-JP" altLang="en-US" b="1" dirty="0"/>
              <a:t>②</a:t>
            </a:r>
            <a:r>
              <a:rPr lang="ja-JP" altLang="en-US" b="1" dirty="0" smtClean="0"/>
              <a:t>「パスワード」</a:t>
            </a:r>
            <a:endParaRPr lang="en-US" altLang="ja-JP" b="1" dirty="0"/>
          </a:p>
          <a:p>
            <a:r>
              <a:rPr lang="ja-JP" altLang="en-US" dirty="0" smtClean="0"/>
              <a:t>で、今後ログイン</a:t>
            </a:r>
            <a:r>
              <a:rPr lang="ja-JP" altLang="en-US" dirty="0"/>
              <a:t>ができるようになります。</a:t>
            </a:r>
            <a:endParaRPr lang="en-US" altLang="ja-JP" dirty="0"/>
          </a:p>
        </p:txBody>
      </p:sp>
      <p:sp>
        <p:nvSpPr>
          <p:cNvPr id="19" name="右矢印 18"/>
          <p:cNvSpPr/>
          <p:nvPr/>
        </p:nvSpPr>
        <p:spPr>
          <a:xfrm>
            <a:off x="4287339" y="2030640"/>
            <a:ext cx="449680" cy="5143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7553749" y="2030640"/>
            <a:ext cx="449680" cy="5143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スライド番号プレースホルダー 20"/>
          <p:cNvSpPr>
            <a:spLocks noGrp="1"/>
          </p:cNvSpPr>
          <p:nvPr>
            <p:ph type="sldNum" sz="quarter" idx="12"/>
          </p:nvPr>
        </p:nvSpPr>
        <p:spPr/>
        <p:txBody>
          <a:bodyPr/>
          <a:lstStyle/>
          <a:p>
            <a:fld id="{8D739B9B-5237-455E-AB6A-56E5BE0A0863}" type="slidenum">
              <a:rPr kumimoji="1" lang="ja-JP" altLang="en-US" smtClean="0"/>
              <a:t>7</a:t>
            </a:fld>
            <a:endParaRPr kumimoji="1" lang="ja-JP" altLang="en-US"/>
          </a:p>
        </p:txBody>
      </p:sp>
    </p:spTree>
    <p:extLst>
      <p:ext uri="{BB962C8B-B14F-4D97-AF65-F5344CB8AC3E}">
        <p14:creationId xmlns:p14="http://schemas.microsoft.com/office/powerpoint/2010/main" val="305799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01250" y="263047"/>
            <a:ext cx="2931091" cy="461665"/>
          </a:xfrm>
          <a:prstGeom prst="rect">
            <a:avLst/>
          </a:prstGeom>
          <a:noFill/>
        </p:spPr>
        <p:txBody>
          <a:bodyPr wrap="square" rtlCol="0">
            <a:spAutoFit/>
          </a:bodyPr>
          <a:lstStyle/>
          <a:p>
            <a:r>
              <a:rPr lang="ja-JP" altLang="en-US" sz="2400" b="1" dirty="0"/>
              <a:t>新規会員登録</a:t>
            </a:r>
            <a:endParaRPr kumimoji="1" lang="ja-JP" altLang="en-US" sz="2400" b="1" dirty="0"/>
          </a:p>
        </p:txBody>
      </p:sp>
      <p:sp>
        <p:nvSpPr>
          <p:cNvPr id="9" name="テキスト ボックス 8"/>
          <p:cNvSpPr txBox="1"/>
          <p:nvPr/>
        </p:nvSpPr>
        <p:spPr>
          <a:xfrm>
            <a:off x="601250" y="1391988"/>
            <a:ext cx="2827750" cy="369332"/>
          </a:xfrm>
          <a:prstGeom prst="rect">
            <a:avLst/>
          </a:prstGeom>
          <a:noFill/>
        </p:spPr>
        <p:txBody>
          <a:bodyPr wrap="square" rtlCol="0">
            <a:spAutoFit/>
          </a:bodyPr>
          <a:lstStyle/>
          <a:p>
            <a:r>
              <a:rPr lang="en-US" altLang="ja-JP" b="1" dirty="0"/>
              <a:t>u</a:t>
            </a:r>
            <a:r>
              <a:rPr lang="en-US" altLang="ja-JP" b="1" dirty="0" smtClean="0"/>
              <a:t>ser</a:t>
            </a:r>
            <a:r>
              <a:rPr lang="ja-JP" altLang="en-US" b="1" dirty="0" smtClean="0"/>
              <a:t>テーブルの中身</a:t>
            </a:r>
            <a:endParaRPr lang="en-US" altLang="ja-JP" b="1" dirty="0" smtClean="0"/>
          </a:p>
        </p:txBody>
      </p:sp>
      <p:sp>
        <p:nvSpPr>
          <p:cNvPr id="13" name="テキスト ボックス 12"/>
          <p:cNvSpPr txBox="1"/>
          <p:nvPr/>
        </p:nvSpPr>
        <p:spPr>
          <a:xfrm>
            <a:off x="601250" y="873684"/>
            <a:ext cx="9800050" cy="369332"/>
          </a:xfrm>
          <a:prstGeom prst="rect">
            <a:avLst/>
          </a:prstGeom>
          <a:noFill/>
        </p:spPr>
        <p:txBody>
          <a:bodyPr wrap="square" rtlCol="0">
            <a:spAutoFit/>
          </a:bodyPr>
          <a:lstStyle/>
          <a:p>
            <a:r>
              <a:rPr lang="ja-JP" altLang="en-US" dirty="0" smtClean="0"/>
              <a:t>入力（登録）されたデータは、</a:t>
            </a:r>
            <a:r>
              <a:rPr lang="en-US" altLang="ja-JP" dirty="0" smtClean="0"/>
              <a:t>user</a:t>
            </a:r>
            <a:r>
              <a:rPr lang="ja-JP" altLang="en-US" dirty="0" smtClean="0"/>
              <a:t>テーブルへ保存されます。</a:t>
            </a:r>
            <a:endParaRPr lang="en-US" altLang="ja-JP" dirty="0" smtClean="0"/>
          </a:p>
        </p:txBody>
      </p:sp>
      <p:pic>
        <p:nvPicPr>
          <p:cNvPr id="4" name="図 3"/>
          <p:cNvPicPr>
            <a:picLocks noChangeAspect="1"/>
          </p:cNvPicPr>
          <p:nvPr/>
        </p:nvPicPr>
        <p:blipFill>
          <a:blip r:embed="rId2"/>
          <a:stretch>
            <a:fillRect/>
          </a:stretch>
        </p:blipFill>
        <p:spPr>
          <a:xfrm>
            <a:off x="601251" y="1761320"/>
            <a:ext cx="9800050" cy="4187644"/>
          </a:xfrm>
          <a:prstGeom prst="rect">
            <a:avLst/>
          </a:prstGeom>
        </p:spPr>
      </p:pic>
      <p:sp>
        <p:nvSpPr>
          <p:cNvPr id="7" name="スライド番号プレースホルダー 6"/>
          <p:cNvSpPr>
            <a:spLocks noGrp="1"/>
          </p:cNvSpPr>
          <p:nvPr>
            <p:ph type="sldNum" sz="quarter" idx="12"/>
          </p:nvPr>
        </p:nvSpPr>
        <p:spPr/>
        <p:txBody>
          <a:bodyPr/>
          <a:lstStyle/>
          <a:p>
            <a:fld id="{8D739B9B-5237-455E-AB6A-56E5BE0A0863}" type="slidenum">
              <a:rPr kumimoji="1" lang="ja-JP" altLang="en-US" smtClean="0"/>
              <a:t>8</a:t>
            </a:fld>
            <a:endParaRPr kumimoji="1" lang="ja-JP" altLang="en-US"/>
          </a:p>
        </p:txBody>
      </p:sp>
    </p:spTree>
    <p:extLst>
      <p:ext uri="{BB962C8B-B14F-4D97-AF65-F5344CB8AC3E}">
        <p14:creationId xmlns:p14="http://schemas.microsoft.com/office/powerpoint/2010/main" val="208557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r="33025"/>
          <a:stretch/>
        </p:blipFill>
        <p:spPr>
          <a:xfrm>
            <a:off x="4632888" y="0"/>
            <a:ext cx="7546586" cy="6338170"/>
          </a:xfrm>
          <a:prstGeom prst="rect">
            <a:avLst/>
          </a:prstGeom>
        </p:spPr>
      </p:pic>
      <p:sp>
        <p:nvSpPr>
          <p:cNvPr id="2" name="タイトル 1"/>
          <p:cNvSpPr>
            <a:spLocks noGrp="1"/>
          </p:cNvSpPr>
          <p:nvPr>
            <p:ph type="title" idx="4294967295"/>
          </p:nvPr>
        </p:nvSpPr>
        <p:spPr>
          <a:xfrm>
            <a:off x="1129552" y="1994647"/>
            <a:ext cx="5988424" cy="2366682"/>
          </a:xfrm>
        </p:spPr>
        <p:txBody>
          <a:bodyPr>
            <a:normAutofit fontScale="90000"/>
          </a:bodyPr>
          <a:lstStyle/>
          <a:p>
            <a:pPr>
              <a:lnSpc>
                <a:spcPct val="120000"/>
              </a:lnSpc>
            </a:pPr>
            <a:r>
              <a:rPr lang="ja-JP" altLang="en-US" b="1" dirty="0"/>
              <a:t>マイページ</a:t>
            </a:r>
            <a:r>
              <a:rPr lang="en-US" altLang="ja-JP" b="1" dirty="0"/>
              <a:t/>
            </a:r>
            <a:br>
              <a:rPr lang="en-US" altLang="ja-JP" b="1" dirty="0"/>
            </a:br>
            <a:r>
              <a:rPr lang="ja-JP" altLang="en-US" b="1" dirty="0"/>
              <a:t>登録情報の変更</a:t>
            </a:r>
            <a:r>
              <a:rPr lang="en-US" altLang="ja-JP" b="1" dirty="0"/>
              <a:t/>
            </a:r>
            <a:br>
              <a:rPr lang="en-US" altLang="ja-JP" b="1" dirty="0"/>
            </a:br>
            <a:r>
              <a:rPr lang="ja-JP" altLang="en-US" b="1" dirty="0"/>
              <a:t>退会ページ</a:t>
            </a:r>
            <a:endParaRPr kumimoji="1" lang="ja-JP" altLang="en-US" b="1" dirty="0"/>
          </a:p>
        </p:txBody>
      </p:sp>
      <p:sp>
        <p:nvSpPr>
          <p:cNvPr id="3" name="スライド番号プレースホルダー 2"/>
          <p:cNvSpPr>
            <a:spLocks noGrp="1"/>
          </p:cNvSpPr>
          <p:nvPr>
            <p:ph type="sldNum" sz="quarter" idx="12"/>
          </p:nvPr>
        </p:nvSpPr>
        <p:spPr/>
        <p:txBody>
          <a:bodyPr/>
          <a:lstStyle/>
          <a:p>
            <a:fld id="{8D739B9B-5237-455E-AB6A-56E5BE0A0863}" type="slidenum">
              <a:rPr kumimoji="1" lang="ja-JP" altLang="en-US" smtClean="0"/>
              <a:t>9</a:t>
            </a:fld>
            <a:endParaRPr kumimoji="1" lang="ja-JP" altLang="en-US"/>
          </a:p>
        </p:txBody>
      </p:sp>
    </p:spTree>
    <p:extLst>
      <p:ext uri="{BB962C8B-B14F-4D97-AF65-F5344CB8AC3E}">
        <p14:creationId xmlns:p14="http://schemas.microsoft.com/office/powerpoint/2010/main" val="2838328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レトロスペクト">
  <a:themeElements>
    <a:clrScheme name="ユーザー定義 1">
      <a:dk1>
        <a:sysClr val="windowText" lastClr="000000"/>
      </a:dk1>
      <a:lt1>
        <a:sysClr val="window" lastClr="FFFFFF"/>
      </a:lt1>
      <a:dk2>
        <a:srgbClr val="323232"/>
      </a:dk2>
      <a:lt2>
        <a:srgbClr val="E3DED1"/>
      </a:lt2>
      <a:accent1>
        <a:srgbClr val="FFFFFF"/>
      </a:accent1>
      <a:accent2>
        <a:srgbClr val="E1231E"/>
      </a:accent2>
      <a:accent3>
        <a:srgbClr val="1B587C"/>
      </a:accent3>
      <a:accent4>
        <a:srgbClr val="4E8542"/>
      </a:accent4>
      <a:accent5>
        <a:srgbClr val="604878"/>
      </a:accent5>
      <a:accent6>
        <a:srgbClr val="C19859"/>
      </a:accent6>
      <a:hlink>
        <a:srgbClr val="6B9F25"/>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887</TotalTime>
  <Words>1026</Words>
  <Application>Microsoft Office PowerPoint</Application>
  <PresentationFormat>ワイド画面</PresentationFormat>
  <Paragraphs>248</Paragraphs>
  <Slides>30</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30</vt:i4>
      </vt:variant>
    </vt:vector>
  </HeadingPairs>
  <TitlesOfParts>
    <vt:vector size="42" baseType="lpstr">
      <vt:lpstr>BIZ UDPゴシック</vt:lpstr>
      <vt:lpstr>ＭＳ Ｐゴシック</vt:lpstr>
      <vt:lpstr>ＭＳ 明朝</vt:lpstr>
      <vt:lpstr>メイリオ</vt:lpstr>
      <vt:lpstr>游ゴシック</vt:lpstr>
      <vt:lpstr>Calibri</vt:lpstr>
      <vt:lpstr>Calibri Light</vt:lpstr>
      <vt:lpstr>Century</vt:lpstr>
      <vt:lpstr>Times New Roman</vt:lpstr>
      <vt:lpstr>Wingdings 2</vt:lpstr>
      <vt:lpstr>HDOfficeLightV0</vt:lpstr>
      <vt:lpstr>レトロスペクト</vt:lpstr>
      <vt:lpstr>  KFC</vt:lpstr>
      <vt:lpstr>制作の経緯</vt:lpstr>
      <vt:lpstr>アプリの概要</vt:lpstr>
      <vt:lpstr>サービス利用の流れ</vt:lpstr>
      <vt:lpstr>新規会員登録 ログイン方法</vt:lpstr>
      <vt:lpstr>PowerPoint プレゼンテーション</vt:lpstr>
      <vt:lpstr>PowerPoint プレゼンテーション</vt:lpstr>
      <vt:lpstr>PowerPoint プレゼンテーション</vt:lpstr>
      <vt:lpstr>マイページ 登録情報の変更 退会ページ</vt:lpstr>
      <vt:lpstr>PowerPoint プレゼンテーション</vt:lpstr>
      <vt:lpstr>PowerPoint プレゼンテーション</vt:lpstr>
      <vt:lpstr>PowerPoint プレゼンテーション</vt:lpstr>
      <vt:lpstr>犬猫登録 犬猫管理画面</vt:lpstr>
      <vt:lpstr>PowerPoint プレゼンテーション</vt:lpstr>
      <vt:lpstr>PowerPoint プレゼンテーション</vt:lpstr>
      <vt:lpstr>PowerPoint プレゼンテーション</vt:lpstr>
      <vt:lpstr>里親募集 いいね機能</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メッセージ機能</vt:lpstr>
      <vt:lpstr>PowerPoint プレゼンテーション</vt:lpstr>
      <vt:lpstr>PowerPoint プレゼンテーション</vt:lpstr>
      <vt:lpstr>PowerPoint プレゼンテーション</vt:lpstr>
      <vt:lpstr>イベント情報</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KFC</dc:title>
  <dc:creator>webiip</dc:creator>
  <cp:lastModifiedBy>user</cp:lastModifiedBy>
  <cp:revision>73</cp:revision>
  <dcterms:created xsi:type="dcterms:W3CDTF">2023-05-10T04:55:43Z</dcterms:created>
  <dcterms:modified xsi:type="dcterms:W3CDTF">2023-05-16T01:33:42Z</dcterms:modified>
</cp:coreProperties>
</file>